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3" r:id="rId4"/>
    <p:sldId id="413" r:id="rId5"/>
    <p:sldId id="414" r:id="rId6"/>
    <p:sldId id="401" r:id="rId7"/>
    <p:sldId id="415" r:id="rId8"/>
    <p:sldId id="416" r:id="rId9"/>
    <p:sldId id="403" r:id="rId10"/>
    <p:sldId id="404" r:id="rId11"/>
    <p:sldId id="3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4242"/>
    <a:srgbClr val="0000FF"/>
    <a:srgbClr val="6078A7"/>
    <a:srgbClr val="FF3300"/>
    <a:srgbClr val="66A032"/>
    <a:srgbClr val="FF6600"/>
    <a:srgbClr val="FF8029"/>
    <a:srgbClr val="528028"/>
    <a:srgbClr val="FFCC66"/>
    <a:srgbClr val="F29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6" autoAdjust="0"/>
    <p:restoredTop sz="94624" autoAdjust="0"/>
  </p:normalViewPr>
  <p:slideViewPr>
    <p:cSldViewPr snapToGrid="0">
      <p:cViewPr varScale="1">
        <p:scale>
          <a:sx n="134" d="100"/>
          <a:sy n="134" d="100"/>
        </p:scale>
        <p:origin x="156" y="708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48B43A-A1B0-42FF-BA23-164912DF0B56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1D4F3EE-041C-4BD6-84DD-C2086D920253}">
      <dgm:prSet phldrT="[Text]" custT="1"/>
      <dgm:spPr/>
      <dgm:t>
        <a:bodyPr/>
        <a:lstStyle/>
        <a:p>
          <a:r>
            <a:rPr lang="en-US" sz="2300" dirty="0"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Giới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thiệu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đại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endParaRPr lang="en-US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6D4342-2966-4B91-8D62-D4272746E054}" type="parTrans" cxnId="{DCEE26EC-12FF-4972-8290-0D8F081BC51B}">
      <dgm:prSet/>
      <dgm:spPr/>
      <dgm:t>
        <a:bodyPr/>
        <a:lstStyle/>
        <a:p>
          <a:endParaRPr lang="en-US" sz="2300"/>
        </a:p>
      </dgm:t>
    </dgm:pt>
    <dgm:pt modelId="{8BDEE0A7-DCA8-4231-973E-042FBEA0A4A9}" type="sibTrans" cxnId="{DCEE26EC-12FF-4972-8290-0D8F081BC51B}">
      <dgm:prSet/>
      <dgm:spPr/>
      <dgm:t>
        <a:bodyPr/>
        <a:lstStyle/>
        <a:p>
          <a:endParaRPr lang="en-US" sz="2300"/>
        </a:p>
      </dgm:t>
    </dgm:pt>
    <dgm:pt modelId="{CE83B15F-AAA2-437E-878D-005C354E0968}">
      <dgm:prSet phldrT="[Text]" custT="1"/>
      <dgm:spPr/>
      <dgm:t>
        <a:bodyPr/>
        <a:lstStyle/>
        <a:p>
          <a:r>
            <a:rPr lang="en-US" sz="2300" dirty="0" smtClean="0">
              <a:latin typeface="Arial" panose="020B0604020202020204" pitchFamily="34" charset="0"/>
              <a:cs typeface="Arial" panose="020B0604020202020204" pitchFamily="34" charset="0"/>
            </a:rPr>
            <a:t>4.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Thảo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luận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đáp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thắc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mắc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hệ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thống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tuyển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sinh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đầu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cấp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AE1511-FDDB-4AB1-9ED9-99AE61BE0844}" type="parTrans" cxnId="{3A0A47B5-4BDD-4632-B38D-1C56C40C0534}">
      <dgm:prSet/>
      <dgm:spPr/>
      <dgm:t>
        <a:bodyPr/>
        <a:lstStyle/>
        <a:p>
          <a:endParaRPr lang="en-US" sz="2300"/>
        </a:p>
      </dgm:t>
    </dgm:pt>
    <dgm:pt modelId="{6E8164B4-98C4-4D46-AA4B-31B94C8851CA}" type="sibTrans" cxnId="{3A0A47B5-4BDD-4632-B38D-1C56C40C0534}">
      <dgm:prSet/>
      <dgm:spPr/>
      <dgm:t>
        <a:bodyPr/>
        <a:lstStyle/>
        <a:p>
          <a:endParaRPr lang="en-US" sz="2300"/>
        </a:p>
      </dgm:t>
    </dgm:pt>
    <dgm:pt modelId="{A8BFDFEA-D821-4932-9054-CCE8B8CA32F3}">
      <dgm:prSet phldrT="[Text]" custT="1"/>
      <dgm:spPr/>
      <dgm:t>
        <a:bodyPr/>
        <a:lstStyle/>
        <a:p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Giới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thiệu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quy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trình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hướng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dẫn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hệ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thống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tuyển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sinh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đầu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cấp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năm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2023 - 2024.</a:t>
          </a:r>
          <a:endParaRPr lang="en-US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1C06B0-BD6C-46C3-A587-404DAE415BE8}" type="parTrans" cxnId="{EF647D97-560C-4B00-87C3-109E43FC0243}">
      <dgm:prSet/>
      <dgm:spPr/>
      <dgm:t>
        <a:bodyPr/>
        <a:lstStyle/>
        <a:p>
          <a:endParaRPr lang="en-US" sz="2300"/>
        </a:p>
      </dgm:t>
    </dgm:pt>
    <dgm:pt modelId="{C16CF371-02C4-408C-8F68-8FD3E7491254}" type="sibTrans" cxnId="{EF647D97-560C-4B00-87C3-109E43FC0243}">
      <dgm:prSet/>
      <dgm:spPr/>
      <dgm:t>
        <a:bodyPr/>
        <a:lstStyle/>
        <a:p>
          <a:endParaRPr lang="en-US" sz="2300"/>
        </a:p>
      </dgm:t>
    </dgm:pt>
    <dgm:pt modelId="{B4F7D626-5C5C-4438-97EF-B8947CE86227}">
      <dgm:prSet phldrT="[Text]" custT="1"/>
      <dgm:spPr/>
      <dgm:t>
        <a:bodyPr/>
        <a:lstStyle/>
        <a:p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Báo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cáo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tóm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tắt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những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mới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những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cần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lưu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Quyết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định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1153/QĐ-UBND </a:t>
          </a:r>
          <a:r>
            <a:rPr lang="en-US" sz="23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ngày</a:t>
          </a:r>
          <a:r>
            <a: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31/3/2023</a:t>
          </a:r>
          <a:r>
            <a:rPr lang="pt-BR" sz="2300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3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ACE1CD-B012-4BBF-9480-C31F3EA90547}" type="parTrans" cxnId="{607823E6-55B2-40EA-BE80-BE167ADD5AD0}">
      <dgm:prSet/>
      <dgm:spPr/>
      <dgm:t>
        <a:bodyPr/>
        <a:lstStyle/>
        <a:p>
          <a:endParaRPr lang="en-US"/>
        </a:p>
      </dgm:t>
    </dgm:pt>
    <dgm:pt modelId="{3CDAABD4-E766-4BA7-A05B-67DD1BC113CD}" type="sibTrans" cxnId="{607823E6-55B2-40EA-BE80-BE167ADD5AD0}">
      <dgm:prSet/>
      <dgm:spPr/>
      <dgm:t>
        <a:bodyPr/>
        <a:lstStyle/>
        <a:p>
          <a:endParaRPr lang="en-US"/>
        </a:p>
      </dgm:t>
    </dgm:pt>
    <dgm:pt modelId="{95D74A8E-2383-45B4-96E1-9D8A53EC0DC9}" type="pres">
      <dgm:prSet presAssocID="{F048B43A-A1B0-42FF-BA23-164912DF0B5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CAE114-BD76-47FA-9796-5944BB5145AB}" type="pres">
      <dgm:prSet presAssocID="{91D4F3EE-041C-4BD6-84DD-C2086D920253}" presName="parentText" presStyleLbl="node1" presStyleIdx="0" presStyleCnt="4" custLinFactNeighborX="561" custLinFactNeighborY="-9028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6F2F89-0C0D-432F-B517-5A0BCEEC1A57}" type="pres">
      <dgm:prSet presAssocID="{8BDEE0A7-DCA8-4231-973E-042FBEA0A4A9}" presName="spacer" presStyleCnt="0"/>
      <dgm:spPr/>
    </dgm:pt>
    <dgm:pt modelId="{554DC72B-27CA-4BEA-B09C-F0C37B169FD2}" type="pres">
      <dgm:prSet presAssocID="{B4F7D626-5C5C-4438-97EF-B8947CE86227}" presName="parentText" presStyleLbl="node1" presStyleIdx="1" presStyleCnt="4" custLinFactNeighborX="-24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E9CE46-9F60-4AFB-8C67-30BE7B658142}" type="pres">
      <dgm:prSet presAssocID="{3CDAABD4-E766-4BA7-A05B-67DD1BC113CD}" presName="spacer" presStyleCnt="0"/>
      <dgm:spPr/>
    </dgm:pt>
    <dgm:pt modelId="{AEB22EAB-8450-457C-88F5-7AE8514B1A8B}" type="pres">
      <dgm:prSet presAssocID="{A8BFDFEA-D821-4932-9054-CCE8B8CA32F3}" presName="parentText" presStyleLbl="node1" presStyleIdx="2" presStyleCnt="4" custLinFactNeighborY="-593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9CB414-7F32-462E-99B3-FDE475A4E8F9}" type="pres">
      <dgm:prSet presAssocID="{C16CF371-02C4-408C-8F68-8FD3E7491254}" presName="spacer" presStyleCnt="0"/>
      <dgm:spPr/>
    </dgm:pt>
    <dgm:pt modelId="{1551E1EC-ABA1-43C9-AB0B-CD51B4004942}" type="pres">
      <dgm:prSet presAssocID="{CE83B15F-AAA2-437E-878D-005C354E0968}" presName="parentText" presStyleLbl="node1" presStyleIdx="3" presStyleCnt="4" custLinFactNeighborY="-411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55D513-0895-4D19-ADAD-7657B4E47EC4}" type="presOf" srcId="{CE83B15F-AAA2-437E-878D-005C354E0968}" destId="{1551E1EC-ABA1-43C9-AB0B-CD51B4004942}" srcOrd="0" destOrd="0" presId="urn:microsoft.com/office/officeart/2005/8/layout/vList2"/>
    <dgm:cxn modelId="{E3E93E15-EFF3-4465-BABE-F5065572617E}" type="presOf" srcId="{A8BFDFEA-D821-4932-9054-CCE8B8CA32F3}" destId="{AEB22EAB-8450-457C-88F5-7AE8514B1A8B}" srcOrd="0" destOrd="0" presId="urn:microsoft.com/office/officeart/2005/8/layout/vList2"/>
    <dgm:cxn modelId="{DCEE26EC-12FF-4972-8290-0D8F081BC51B}" srcId="{F048B43A-A1B0-42FF-BA23-164912DF0B56}" destId="{91D4F3EE-041C-4BD6-84DD-C2086D920253}" srcOrd="0" destOrd="0" parTransId="{586D4342-2966-4B91-8D62-D4272746E054}" sibTransId="{8BDEE0A7-DCA8-4231-973E-042FBEA0A4A9}"/>
    <dgm:cxn modelId="{33C07C06-3D99-4091-A164-BF73711B6C73}" type="presOf" srcId="{91D4F3EE-041C-4BD6-84DD-C2086D920253}" destId="{9DCAE114-BD76-47FA-9796-5944BB5145AB}" srcOrd="0" destOrd="0" presId="urn:microsoft.com/office/officeart/2005/8/layout/vList2"/>
    <dgm:cxn modelId="{607823E6-55B2-40EA-BE80-BE167ADD5AD0}" srcId="{F048B43A-A1B0-42FF-BA23-164912DF0B56}" destId="{B4F7D626-5C5C-4438-97EF-B8947CE86227}" srcOrd="1" destOrd="0" parTransId="{30ACE1CD-B012-4BBF-9480-C31F3EA90547}" sibTransId="{3CDAABD4-E766-4BA7-A05B-67DD1BC113CD}"/>
    <dgm:cxn modelId="{103A7515-21D8-4CF4-9AB8-4B83059BACF1}" type="presOf" srcId="{F048B43A-A1B0-42FF-BA23-164912DF0B56}" destId="{95D74A8E-2383-45B4-96E1-9D8A53EC0DC9}" srcOrd="0" destOrd="0" presId="urn:microsoft.com/office/officeart/2005/8/layout/vList2"/>
    <dgm:cxn modelId="{3A0A47B5-4BDD-4632-B38D-1C56C40C0534}" srcId="{F048B43A-A1B0-42FF-BA23-164912DF0B56}" destId="{CE83B15F-AAA2-437E-878D-005C354E0968}" srcOrd="3" destOrd="0" parTransId="{8EAE1511-FDDB-4AB1-9ED9-99AE61BE0844}" sibTransId="{6E8164B4-98C4-4D46-AA4B-31B94C8851CA}"/>
    <dgm:cxn modelId="{DC294BDA-A93C-45D7-B102-B7E7868E3CAB}" type="presOf" srcId="{B4F7D626-5C5C-4438-97EF-B8947CE86227}" destId="{554DC72B-27CA-4BEA-B09C-F0C37B169FD2}" srcOrd="0" destOrd="0" presId="urn:microsoft.com/office/officeart/2005/8/layout/vList2"/>
    <dgm:cxn modelId="{EF647D97-560C-4B00-87C3-109E43FC0243}" srcId="{F048B43A-A1B0-42FF-BA23-164912DF0B56}" destId="{A8BFDFEA-D821-4932-9054-CCE8B8CA32F3}" srcOrd="2" destOrd="0" parTransId="{911C06B0-BD6C-46C3-A587-404DAE415BE8}" sibTransId="{C16CF371-02C4-408C-8F68-8FD3E7491254}"/>
    <dgm:cxn modelId="{4A62C652-7561-4E84-AC71-5CA70EC609D3}" type="presParOf" srcId="{95D74A8E-2383-45B4-96E1-9D8A53EC0DC9}" destId="{9DCAE114-BD76-47FA-9796-5944BB5145AB}" srcOrd="0" destOrd="0" presId="urn:microsoft.com/office/officeart/2005/8/layout/vList2"/>
    <dgm:cxn modelId="{BE0240A6-AC10-4528-A0E1-B41657F33444}" type="presParOf" srcId="{95D74A8E-2383-45B4-96E1-9D8A53EC0DC9}" destId="{A46F2F89-0C0D-432F-B517-5A0BCEEC1A57}" srcOrd="1" destOrd="0" presId="urn:microsoft.com/office/officeart/2005/8/layout/vList2"/>
    <dgm:cxn modelId="{C461D71B-DA08-4AC5-B354-770170CCCCAC}" type="presParOf" srcId="{95D74A8E-2383-45B4-96E1-9D8A53EC0DC9}" destId="{554DC72B-27CA-4BEA-B09C-F0C37B169FD2}" srcOrd="2" destOrd="0" presId="urn:microsoft.com/office/officeart/2005/8/layout/vList2"/>
    <dgm:cxn modelId="{5995CDD9-0368-4653-8E21-D49717676AC1}" type="presParOf" srcId="{95D74A8E-2383-45B4-96E1-9D8A53EC0DC9}" destId="{7BE9CE46-9F60-4AFB-8C67-30BE7B658142}" srcOrd="3" destOrd="0" presId="urn:microsoft.com/office/officeart/2005/8/layout/vList2"/>
    <dgm:cxn modelId="{D51BBED6-EE00-41C1-930B-D8CD677EAE56}" type="presParOf" srcId="{95D74A8E-2383-45B4-96E1-9D8A53EC0DC9}" destId="{AEB22EAB-8450-457C-88F5-7AE8514B1A8B}" srcOrd="4" destOrd="0" presId="urn:microsoft.com/office/officeart/2005/8/layout/vList2"/>
    <dgm:cxn modelId="{AEDC5628-21F8-494B-B952-DA6EFCE18609}" type="presParOf" srcId="{95D74A8E-2383-45B4-96E1-9D8A53EC0DC9}" destId="{7A9CB414-7F32-462E-99B3-FDE475A4E8F9}" srcOrd="5" destOrd="0" presId="urn:microsoft.com/office/officeart/2005/8/layout/vList2"/>
    <dgm:cxn modelId="{11E6C598-9408-409B-BCF8-1C2D9AAEC4D1}" type="presParOf" srcId="{95D74A8E-2383-45B4-96E1-9D8A53EC0DC9}" destId="{1551E1EC-ABA1-43C9-AB0B-CD51B4004942}" srcOrd="6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CAE114-BD76-47FA-9796-5944BB5145AB}">
      <dsp:nvSpPr>
        <dsp:cNvPr id="0" name=""/>
        <dsp:cNvSpPr/>
      </dsp:nvSpPr>
      <dsp:spPr>
        <a:xfrm>
          <a:off x="0" y="0"/>
          <a:ext cx="8911227" cy="954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1.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Giới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thiệu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đại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06" y="46606"/>
        <a:ext cx="8818015" cy="861508"/>
      </dsp:txXfrm>
    </dsp:sp>
    <dsp:sp modelId="{554DC72B-27CA-4BEA-B09C-F0C37B169FD2}">
      <dsp:nvSpPr>
        <dsp:cNvPr id="0" name=""/>
        <dsp:cNvSpPr/>
      </dsp:nvSpPr>
      <dsp:spPr>
        <a:xfrm>
          <a:off x="0" y="1112767"/>
          <a:ext cx="8911227" cy="954720"/>
        </a:xfrm>
        <a:prstGeom prst="roundRect">
          <a:avLst/>
        </a:prstGeom>
        <a:solidFill>
          <a:schemeClr val="accent4">
            <a:hueOff val="875517"/>
            <a:satOff val="-2673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Báo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cáo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tóm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tắt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những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mới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những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điểm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cần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lưu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ý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trong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Quyết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định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1153/QĐ-UBND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ngày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31/3/2023</a:t>
          </a:r>
          <a:r>
            <a:rPr lang="pt-BR" sz="2300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06" y="1159373"/>
        <a:ext cx="8818015" cy="861508"/>
      </dsp:txXfrm>
    </dsp:sp>
    <dsp:sp modelId="{AEB22EAB-8450-457C-88F5-7AE8514B1A8B}">
      <dsp:nvSpPr>
        <dsp:cNvPr id="0" name=""/>
        <dsp:cNvSpPr/>
      </dsp:nvSpPr>
      <dsp:spPr>
        <a:xfrm>
          <a:off x="0" y="2127252"/>
          <a:ext cx="8911227" cy="954720"/>
        </a:xfrm>
        <a:prstGeom prst="roundRect">
          <a:avLst/>
        </a:prstGeom>
        <a:solidFill>
          <a:schemeClr val="accent4">
            <a:hueOff val="1751034"/>
            <a:satOff val="-5346"/>
            <a:lumOff val="43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Giới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thiệu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quy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trình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hướng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dẫn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sử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dụng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hệ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thống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tuyển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sinh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đầu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cấp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năm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học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2023 - 2024.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06" y="2173858"/>
        <a:ext cx="8818015" cy="861508"/>
      </dsp:txXfrm>
    </dsp:sp>
    <dsp:sp modelId="{1551E1EC-ABA1-43C9-AB0B-CD51B4004942}">
      <dsp:nvSpPr>
        <dsp:cNvPr id="0" name=""/>
        <dsp:cNvSpPr/>
      </dsp:nvSpPr>
      <dsp:spPr>
        <a:xfrm>
          <a:off x="0" y="3255580"/>
          <a:ext cx="8911227" cy="954720"/>
        </a:xfrm>
        <a:prstGeom prst="roundRect">
          <a:avLst/>
        </a:prstGeom>
        <a:solidFill>
          <a:schemeClr val="accent4">
            <a:hueOff val="2626551"/>
            <a:satOff val="-8019"/>
            <a:lumOff val="647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>
              <a:latin typeface="Arial" panose="020B0604020202020204" pitchFamily="34" charset="0"/>
              <a:cs typeface="Arial" panose="020B0604020202020204" pitchFamily="34" charset="0"/>
            </a:rPr>
            <a:t>4.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Thảo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luận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giải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đáp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thắc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mắc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về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hệ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thống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tuyển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sinh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đầu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3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cấp</a:t>
          </a:r>
          <a:r>
            <a:rPr lang="en-US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606" y="3302186"/>
        <a:ext cx="8818015" cy="8615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pPr/>
              <a:t>4/14/2023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pPr/>
              <a:t>4/14/2023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8706C7-F2C3-48B6-8A22-C484D800B5D4}" type="slidenum">
              <a:rPr lang="vi-VN" smtClean="0"/>
              <a:pPr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17618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8706C7-F2C3-48B6-8A22-C484D800B5D4}" type="slidenum">
              <a:rPr lang="vi-VN" smtClean="0"/>
              <a:pPr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82641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8706C7-F2C3-48B6-8A22-C484D800B5D4}" type="slidenum">
              <a:rPr lang="vi-VN" smtClean="0"/>
              <a:pPr/>
              <a:t>9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6687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4/14/2023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4/14/2023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317" y="467361"/>
            <a:ext cx="10889673" cy="1036586"/>
          </a:xfrm>
        </p:spPr>
        <p:txBody>
          <a:bodyPr anchor="ctr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317" y="1756064"/>
            <a:ext cx="10889673" cy="474864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4/14/2023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4/14/2023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4/14/2023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4/14/2023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ctangle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4/14/2023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4/14/2023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pPr/>
              <a:t>4/14/2023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Rectangle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en-US"/>
              <a:pPr/>
              <a:t>4/14/2023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uyensinhdaucap.hcm.edu.v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3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png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3"/>
          <p:cNvSpPr>
            <a:spLocks noGrp="1"/>
          </p:cNvSpPr>
          <p:nvPr>
            <p:ph type="ctrTitle"/>
          </p:nvPr>
        </p:nvSpPr>
        <p:spPr>
          <a:xfrm>
            <a:off x="482398" y="2484221"/>
            <a:ext cx="11241487" cy="201548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 NGHỊ 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HUẤN, TRIỂN KHAI CÔNG TÁC TUYỂN SINH VÀO CÁC LỚP ĐẦU CẤP NĂM HỌC 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2023-2024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4C24629B-B5E2-42B3-B515-015082FBE691}"/>
              </a:ext>
            </a:extLst>
          </p:cNvPr>
          <p:cNvSpPr txBox="1">
            <a:spLocks/>
          </p:cNvSpPr>
          <p:nvPr/>
        </p:nvSpPr>
        <p:spPr>
          <a:xfrm>
            <a:off x="3429898" y="318438"/>
            <a:ext cx="6915402" cy="7549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endParaRPr lang="en-US" sz="1800" dirty="0">
              <a:solidFill>
                <a:srgbClr val="6078A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082" y="318438"/>
            <a:ext cx="986816" cy="101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>
            <a:extLst>
              <a:ext uri="{FF2B5EF4-FFF2-40B4-BE49-F238E27FC236}">
                <a16:creationId xmlns:a16="http://schemas.microsoft.com/office/drawing/2014/main" id="{6470BF10-2867-4861-BAE2-6B13CC7C8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5048" y="2644170"/>
            <a:ext cx="60619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 err="1">
                <a:solidFill>
                  <a:srgbClr val="C00000"/>
                </a:solidFill>
                <a:cs typeface="Arial" panose="020B0604020202020204" pitchFamily="34" charset="0"/>
              </a:rPr>
              <a:t>Trân</a:t>
            </a:r>
            <a:r>
              <a:rPr lang="en-US" altLang="en-US" sz="4800" b="1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cs typeface="Arial" panose="020B0604020202020204" pitchFamily="34" charset="0"/>
              </a:rPr>
              <a:t>trọng</a:t>
            </a:r>
            <a:r>
              <a:rPr lang="en-US" altLang="en-US" sz="4800" b="1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cs typeface="Arial" panose="020B0604020202020204" pitchFamily="34" charset="0"/>
              </a:rPr>
              <a:t>cảm</a:t>
            </a:r>
            <a:r>
              <a:rPr lang="en-US" altLang="en-US" sz="4800" b="1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800" b="1" dirty="0" err="1">
                <a:solidFill>
                  <a:srgbClr val="C00000"/>
                </a:solidFill>
                <a:cs typeface="Arial" panose="020B0604020202020204" pitchFamily="34" charset="0"/>
              </a:rPr>
              <a:t>ơn</a:t>
            </a:r>
            <a:r>
              <a:rPr lang="en-US" altLang="en-US" sz="4800" b="1" dirty="0">
                <a:solidFill>
                  <a:srgbClr val="C00000"/>
                </a:solidFill>
                <a:cs typeface="Arial" panose="020B0604020202020204" pitchFamily="34" charset="0"/>
              </a:rPr>
              <a:t> 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7964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125506" y="116541"/>
            <a:ext cx="11940988" cy="1104734"/>
          </a:xfrm>
          <a:solidFill>
            <a:schemeClr val="accent6">
              <a:lumMod val="50000"/>
            </a:schemeClr>
          </a:solidFill>
          <a:ln w="5715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 DUNG TRÌNH BÀY</a:t>
            </a:r>
            <a:endParaRPr lang="vi-VN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600474943"/>
              </p:ext>
            </p:extLst>
          </p:nvPr>
        </p:nvGraphicFramePr>
        <p:xfrm>
          <a:off x="1660203" y="1485899"/>
          <a:ext cx="8911227" cy="4281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543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100000">
              <a:schemeClr val="bg1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53" y="83266"/>
            <a:ext cx="12066494" cy="625887"/>
          </a:xfrm>
          <a:solidFill>
            <a:schemeClr val="accent6">
              <a:lumMod val="50000"/>
            </a:schemeClr>
          </a:solidFill>
          <a:ln w="57150"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67">
            <a:extLst>
              <a:ext uri="{FF2B5EF4-FFF2-40B4-BE49-F238E27FC236}">
                <a16:creationId xmlns:a16="http://schemas.microsoft.com/office/drawing/2014/main" id="{6A144AA1-FB19-450A-BEB9-46B8050387BF}"/>
              </a:ext>
            </a:extLst>
          </p:cNvPr>
          <p:cNvSpPr/>
          <p:nvPr/>
        </p:nvSpPr>
        <p:spPr>
          <a:xfrm>
            <a:off x="271840" y="1064418"/>
            <a:ext cx="11336754" cy="5686425"/>
          </a:xfrm>
          <a:prstGeom prst="roundRect">
            <a:avLst>
              <a:gd name="adj" fmla="val 968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722" y="1170855"/>
            <a:ext cx="842990" cy="75706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C309A5C-5DF5-4389-BC5E-C97ECD2B877C}"/>
              </a:ext>
            </a:extLst>
          </p:cNvPr>
          <p:cNvSpPr txBox="1"/>
          <p:nvPr/>
        </p:nvSpPr>
        <p:spPr>
          <a:xfrm>
            <a:off x="664652" y="704761"/>
            <a:ext cx="10551130" cy="446276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SỞ GIÁO DỤC VÀ ĐÀO TẠO</a:t>
            </a:r>
            <a:endParaRPr lang="vi-VN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: Rounded Corners 92">
            <a:extLst>
              <a:ext uri="{FF2B5EF4-FFF2-40B4-BE49-F238E27FC236}">
                <a16:creationId xmlns:a16="http://schemas.microsoft.com/office/drawing/2014/main" id="{0B687264-B98C-4C01-B498-A7A163001A75}"/>
              </a:ext>
            </a:extLst>
          </p:cNvPr>
          <p:cNvSpPr/>
          <p:nvPr/>
        </p:nvSpPr>
        <p:spPr>
          <a:xfrm>
            <a:off x="271840" y="1947735"/>
            <a:ext cx="11115925" cy="4660235"/>
          </a:xfrm>
          <a:prstGeom prst="roundRect">
            <a:avLst/>
          </a:prstGeom>
          <a:solidFill>
            <a:srgbClr val="0C4B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iáo dục và 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ào tạo xây dựng tập cơ sở dữ liệu học sinh trong độ tuổi tuyển sinh và đưa lên trên trang web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https://tuyensinhdaucap.hcm.edu.vn</a:t>
            </a:r>
            <a:endParaRPr lang="en-US" sz="2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PHHS vào trang tuyển sinh đầu cấp dùng mã định danh để đăng ký tuyển sinh ở quận nào.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3 lựa chọn:</a:t>
            </a:r>
          </a:p>
          <a:p>
            <a:pPr marL="800100" lvl="1" indent="-8572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 theo nơi thường trú (hộ khẩu) </a:t>
            </a:r>
          </a:p>
          <a:p>
            <a:pPr marL="800100" lvl="1" indent="-8572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 theo nơi đang sống </a:t>
            </a:r>
          </a:p>
          <a:p>
            <a:pPr marL="800100" lvl="1" indent="-8572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0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 đã học cấp 1 (chỉ dành cho cấp 2)</a:t>
            </a:r>
            <a:endParaRPr lang="en-US" sz="2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 Giáo dục và Đào tạo trả toàn bộ kết quả đã đăng ký về cho các phòng Giáo dục và Đào tạo.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Phối hợp với các Phòng Giáo dục và Đào tạo trong việc công bố kết quả trên trang tuyển sinh đầu cấp.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37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53" y="83266"/>
            <a:ext cx="12066494" cy="625887"/>
          </a:xfrm>
          <a:solidFill>
            <a:schemeClr val="accent6">
              <a:lumMod val="50000"/>
            </a:schemeClr>
          </a:solidFill>
          <a:ln w="57150"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67">
            <a:extLst>
              <a:ext uri="{FF2B5EF4-FFF2-40B4-BE49-F238E27FC236}">
                <a16:creationId xmlns:a16="http://schemas.microsoft.com/office/drawing/2014/main" id="{6A144AA1-FB19-450A-BEB9-46B8050387BF}"/>
              </a:ext>
            </a:extLst>
          </p:cNvPr>
          <p:cNvSpPr/>
          <p:nvPr/>
        </p:nvSpPr>
        <p:spPr>
          <a:xfrm>
            <a:off x="271840" y="1064418"/>
            <a:ext cx="11336754" cy="5686425"/>
          </a:xfrm>
          <a:prstGeom prst="roundRect">
            <a:avLst>
              <a:gd name="adj" fmla="val 968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309A5C-5DF5-4389-BC5E-C97ECD2B877C}"/>
              </a:ext>
            </a:extLst>
          </p:cNvPr>
          <p:cNvSpPr txBox="1"/>
          <p:nvPr/>
        </p:nvSpPr>
        <p:spPr>
          <a:xfrm>
            <a:off x="664652" y="704761"/>
            <a:ext cx="10551130" cy="446276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</a:t>
            </a:r>
            <a:endParaRPr lang="vi-VN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: Rounded Corners 92">
            <a:extLst>
              <a:ext uri="{FF2B5EF4-FFF2-40B4-BE49-F238E27FC236}">
                <a16:creationId xmlns:a16="http://schemas.microsoft.com/office/drawing/2014/main" id="{0B687264-B98C-4C01-B498-A7A163001A75}"/>
              </a:ext>
            </a:extLst>
          </p:cNvPr>
          <p:cNvSpPr/>
          <p:nvPr/>
        </p:nvSpPr>
        <p:spPr>
          <a:xfrm>
            <a:off x="271840" y="1947735"/>
            <a:ext cx="11115925" cy="4660235"/>
          </a:xfrm>
          <a:prstGeom prst="roundRect">
            <a:avLst/>
          </a:prstGeom>
          <a:solidFill>
            <a:srgbClr val="0C4B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1153/QĐ-UBND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2023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Ủy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PHHS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gửi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PHHS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cứu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653" y="1194578"/>
            <a:ext cx="609128" cy="62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3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53" y="83266"/>
            <a:ext cx="12066494" cy="625887"/>
          </a:xfrm>
          <a:solidFill>
            <a:schemeClr val="accent6">
              <a:lumMod val="50000"/>
            </a:schemeClr>
          </a:solidFill>
          <a:ln w="57150"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25162" y="875143"/>
            <a:ext cx="2213242" cy="1533351"/>
            <a:chOff x="498859" y="837822"/>
            <a:chExt cx="2034074" cy="160858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3254" y="837822"/>
              <a:ext cx="986816" cy="1011599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98859" y="2058951"/>
              <a:ext cx="2034074" cy="3874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Tạo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tập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cơ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sở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dữ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liệu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Right Arrow 6"/>
          <p:cNvSpPr/>
          <p:nvPr/>
        </p:nvSpPr>
        <p:spPr>
          <a:xfrm rot="5400000">
            <a:off x="902574" y="2645869"/>
            <a:ext cx="858416" cy="4062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89729" y="3507950"/>
            <a:ext cx="2248675" cy="2646510"/>
            <a:chOff x="3517643" y="714986"/>
            <a:chExt cx="2248675" cy="264651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4210" y="714986"/>
              <a:ext cx="1505339" cy="150533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08375" y="1262382"/>
              <a:ext cx="957943" cy="957943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3517643" y="2161167"/>
              <a:ext cx="217403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Cha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mẹ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rà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soát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dữ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liệu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trang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tuyển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đầu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cấp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Sở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GDĐT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5" name="Straight Connector 34"/>
          <p:cNvCxnSpPr/>
          <p:nvPr/>
        </p:nvCxnSpPr>
        <p:spPr>
          <a:xfrm flipH="1">
            <a:off x="2468990" y="2131883"/>
            <a:ext cx="5946" cy="39891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2455465" y="2131726"/>
            <a:ext cx="827315" cy="1244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2455464" y="4168428"/>
            <a:ext cx="827315" cy="1244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2455464" y="6085215"/>
            <a:ext cx="827315" cy="1244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3393415" y="1291086"/>
            <a:ext cx="1362264" cy="1311988"/>
            <a:chOff x="3393415" y="1291086"/>
            <a:chExt cx="1362264" cy="1311988"/>
          </a:xfrm>
        </p:grpSpPr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7836" y="1669652"/>
              <a:ext cx="933422" cy="933422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3393415" y="1291086"/>
              <a:ext cx="1362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Sai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thông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tin 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5" name="Straight Arrow Connector 44"/>
          <p:cNvCxnSpPr/>
          <p:nvPr/>
        </p:nvCxnSpPr>
        <p:spPr>
          <a:xfrm flipV="1">
            <a:off x="4627985" y="2089603"/>
            <a:ext cx="827315" cy="1244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4711410" y="961097"/>
            <a:ext cx="3238820" cy="1725799"/>
            <a:chOff x="4928576" y="1014087"/>
            <a:chExt cx="3238820" cy="1725799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1633" y="1629547"/>
              <a:ext cx="1110339" cy="1110339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4928576" y="1014087"/>
              <a:ext cx="32388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Thông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báo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phòng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giáo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dục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đơn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vị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điều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chỉnh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50" name="Elbow Connector 49"/>
          <p:cNvCxnSpPr/>
          <p:nvPr/>
        </p:nvCxnSpPr>
        <p:spPr>
          <a:xfrm flipH="1" flipV="1">
            <a:off x="1408782" y="976670"/>
            <a:ext cx="5797557" cy="1340445"/>
          </a:xfrm>
          <a:prstGeom prst="bentConnector4">
            <a:avLst>
              <a:gd name="adj1" fmla="val -16926"/>
              <a:gd name="adj2" fmla="val 117054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/>
          <p:cNvGrpSpPr/>
          <p:nvPr/>
        </p:nvGrpSpPr>
        <p:grpSpPr>
          <a:xfrm>
            <a:off x="2642120" y="2858921"/>
            <a:ext cx="2142748" cy="1646018"/>
            <a:chOff x="3003401" y="2902730"/>
            <a:chExt cx="2142748" cy="1646018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5397" y="3464367"/>
              <a:ext cx="1032588" cy="1032588"/>
            </a:xfrm>
            <a:prstGeom prst="rect">
              <a:avLst/>
            </a:prstGeom>
          </p:spPr>
        </p:pic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2065" y="3872243"/>
              <a:ext cx="676505" cy="676505"/>
            </a:xfrm>
            <a:prstGeom prst="rect">
              <a:avLst/>
            </a:prstGeom>
          </p:spPr>
        </p:pic>
        <p:sp>
          <p:nvSpPr>
            <p:cNvPr id="58" name="TextBox 57"/>
            <p:cNvSpPr txBox="1"/>
            <p:nvPr/>
          </p:nvSpPr>
          <p:spPr>
            <a:xfrm>
              <a:off x="3003401" y="2902730"/>
              <a:ext cx="2142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Thông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tin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chính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59" name="Straight Arrow Connector 58"/>
          <p:cNvCxnSpPr/>
          <p:nvPr/>
        </p:nvCxnSpPr>
        <p:spPr>
          <a:xfrm flipV="1">
            <a:off x="4485136" y="4042905"/>
            <a:ext cx="827315" cy="1244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8668428" y="4109403"/>
            <a:ext cx="463698" cy="697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7" name="Group 86"/>
          <p:cNvGrpSpPr/>
          <p:nvPr/>
        </p:nvGrpSpPr>
        <p:grpSpPr>
          <a:xfrm>
            <a:off x="8604911" y="2638139"/>
            <a:ext cx="2067312" cy="1841625"/>
            <a:chOff x="7135913" y="2409877"/>
            <a:chExt cx="2920577" cy="1941786"/>
          </a:xfrm>
        </p:grpSpPr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2899" y="3392823"/>
              <a:ext cx="1256118" cy="958840"/>
            </a:xfrm>
            <a:prstGeom prst="rect">
              <a:avLst/>
            </a:prstGeom>
          </p:spPr>
        </p:pic>
        <p:sp>
          <p:nvSpPr>
            <p:cNvPr id="66" name="TextBox 65"/>
            <p:cNvSpPr txBox="1"/>
            <p:nvPr/>
          </p:nvSpPr>
          <p:spPr>
            <a:xfrm>
              <a:off x="7135913" y="2409877"/>
              <a:ext cx="2920577" cy="973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Gửi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dữ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liệu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trực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tuyến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PGD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theo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quận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đã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chọn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10371172" y="2789675"/>
            <a:ext cx="1908830" cy="1627082"/>
            <a:chOff x="9313702" y="2761966"/>
            <a:chExt cx="1908830" cy="1627082"/>
          </a:xfrm>
        </p:grpSpPr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93122" y="3507950"/>
              <a:ext cx="881098" cy="881098"/>
            </a:xfrm>
            <a:prstGeom prst="rect">
              <a:avLst/>
            </a:prstGeom>
          </p:spPr>
        </p:pic>
        <p:sp>
          <p:nvSpPr>
            <p:cNvPr id="68" name="TextBox 67"/>
            <p:cNvSpPr txBox="1"/>
            <p:nvPr/>
          </p:nvSpPr>
          <p:spPr>
            <a:xfrm>
              <a:off x="9313702" y="2761966"/>
              <a:ext cx="19088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PGD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luồng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b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69" name="Straight Arrow Connector 68"/>
          <p:cNvCxnSpPr/>
          <p:nvPr/>
        </p:nvCxnSpPr>
        <p:spPr>
          <a:xfrm flipV="1">
            <a:off x="9954777" y="4103934"/>
            <a:ext cx="827315" cy="1244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11" idx="2"/>
            <a:endCxn id="95" idx="2"/>
          </p:cNvCxnSpPr>
          <p:nvPr/>
        </p:nvCxnSpPr>
        <p:spPr>
          <a:xfrm rot="16200000" flipH="1">
            <a:off x="6012397" y="1418807"/>
            <a:ext cx="325340" cy="9796646"/>
          </a:xfrm>
          <a:prstGeom prst="bentConnector3">
            <a:avLst>
              <a:gd name="adj1" fmla="val 170265"/>
            </a:avLst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2831164" y="4858366"/>
            <a:ext cx="2142748" cy="1434126"/>
            <a:chOff x="3122646" y="4864603"/>
            <a:chExt cx="2142748" cy="1434126"/>
          </a:xfrm>
        </p:grpSpPr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8253" y="5266141"/>
              <a:ext cx="1032588" cy="1032588"/>
            </a:xfrm>
            <a:prstGeom prst="rect">
              <a:avLst/>
            </a:prstGeom>
          </p:spPr>
        </p:pic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2784" y="5762943"/>
              <a:ext cx="535786" cy="535786"/>
            </a:xfrm>
            <a:prstGeom prst="rect">
              <a:avLst/>
            </a:prstGeom>
          </p:spPr>
        </p:pic>
        <p:sp>
          <p:nvSpPr>
            <p:cNvPr id="80" name="TextBox 79"/>
            <p:cNvSpPr txBox="1"/>
            <p:nvPr/>
          </p:nvSpPr>
          <p:spPr>
            <a:xfrm>
              <a:off x="3122646" y="4864603"/>
              <a:ext cx="21427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Trường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đặc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biệt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82" name="Straight Arrow Connector 81"/>
          <p:cNvCxnSpPr/>
          <p:nvPr/>
        </p:nvCxnSpPr>
        <p:spPr>
          <a:xfrm flipV="1">
            <a:off x="4341120" y="5650236"/>
            <a:ext cx="827315" cy="1244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/>
          <p:cNvGrpSpPr/>
          <p:nvPr/>
        </p:nvGrpSpPr>
        <p:grpSpPr>
          <a:xfrm>
            <a:off x="5459306" y="4667450"/>
            <a:ext cx="3269876" cy="1631278"/>
            <a:chOff x="5459306" y="4667450"/>
            <a:chExt cx="3269876" cy="1631278"/>
          </a:xfrm>
        </p:grpSpPr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8580" y="5130815"/>
              <a:ext cx="1167913" cy="1167913"/>
            </a:xfrm>
            <a:prstGeom prst="rect">
              <a:avLst/>
            </a:prstGeom>
          </p:spPr>
        </p:pic>
        <p:sp>
          <p:nvSpPr>
            <p:cNvPr id="85" name="TextBox 84"/>
            <p:cNvSpPr txBox="1"/>
            <p:nvPr/>
          </p:nvSpPr>
          <p:spPr>
            <a:xfrm>
              <a:off x="5459306" y="4667450"/>
              <a:ext cx="32698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Nhập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vào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đợt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2, 3, …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tùy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theo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chỉ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tiêu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kế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hoạch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PGD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311218" y="2980329"/>
            <a:ext cx="3257161" cy="1644381"/>
            <a:chOff x="5422772" y="2921663"/>
            <a:chExt cx="3257161" cy="1644381"/>
          </a:xfrm>
        </p:grpSpPr>
        <p:sp>
          <p:nvSpPr>
            <p:cNvPr id="24" name="Rounded Rectangle 23"/>
            <p:cNvSpPr/>
            <p:nvPr/>
          </p:nvSpPr>
          <p:spPr>
            <a:xfrm>
              <a:off x="5422772" y="2947416"/>
              <a:ext cx="3257161" cy="161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436492" y="2921663"/>
              <a:ext cx="302471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Chọn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Quận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muốn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đăng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ký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/>
              <a:r>
                <a:rPr lang="en-US" sz="16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tuyển</a:t>
              </a:r>
              <a:r>
                <a:rPr lang="en-US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endPara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422772" y="3407214"/>
              <a:ext cx="25988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Quận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theo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nơi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cư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trú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503357" y="3747043"/>
              <a:ext cx="2782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2.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Quận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theo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nơi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ở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hiện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tại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477025" y="4122501"/>
              <a:ext cx="31079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3.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Quận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theo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trường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đang</a:t>
              </a: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9954778" y="4824288"/>
            <a:ext cx="2237224" cy="1655512"/>
            <a:chOff x="4936500" y="2771706"/>
            <a:chExt cx="2520125" cy="1733832"/>
          </a:xfrm>
        </p:grpSpPr>
        <p:pic>
          <p:nvPicPr>
            <p:cNvPr id="95" name="Picture 94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35867" y="3384146"/>
              <a:ext cx="1121392" cy="1121392"/>
            </a:xfrm>
            <a:prstGeom prst="rect">
              <a:avLst/>
            </a:prstGeom>
          </p:spPr>
        </p:pic>
        <p:sp>
          <p:nvSpPr>
            <p:cNvPr id="96" name="TextBox 95"/>
            <p:cNvSpPr txBox="1"/>
            <p:nvPr/>
          </p:nvSpPr>
          <p:spPr>
            <a:xfrm>
              <a:off x="4936500" y="2771706"/>
              <a:ext cx="2520125" cy="612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Gửi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kết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quả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tuyển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sinh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trục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CSDL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ngành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97" name="Straight Arrow Connector 96"/>
          <p:cNvCxnSpPr/>
          <p:nvPr/>
        </p:nvCxnSpPr>
        <p:spPr>
          <a:xfrm>
            <a:off x="11308556" y="4466020"/>
            <a:ext cx="0" cy="47324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20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53" y="83266"/>
            <a:ext cx="12066494" cy="625887"/>
          </a:xfrm>
          <a:solidFill>
            <a:schemeClr val="accent6">
              <a:lumMod val="50000"/>
            </a:schemeClr>
          </a:solidFill>
          <a:ln w="57150"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67">
            <a:extLst>
              <a:ext uri="{FF2B5EF4-FFF2-40B4-BE49-F238E27FC236}">
                <a16:creationId xmlns:a16="http://schemas.microsoft.com/office/drawing/2014/main" id="{6A144AA1-FB19-450A-BEB9-46B8050387BF}"/>
              </a:ext>
            </a:extLst>
          </p:cNvPr>
          <p:cNvSpPr/>
          <p:nvPr/>
        </p:nvSpPr>
        <p:spPr>
          <a:xfrm>
            <a:off x="271840" y="1064418"/>
            <a:ext cx="11336754" cy="5686425"/>
          </a:xfrm>
          <a:prstGeom prst="roundRect">
            <a:avLst>
              <a:gd name="adj" fmla="val 968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722" y="1170855"/>
            <a:ext cx="842990" cy="75706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C309A5C-5DF5-4389-BC5E-C97ECD2B877C}"/>
              </a:ext>
            </a:extLst>
          </p:cNvPr>
          <p:cNvSpPr txBox="1"/>
          <p:nvPr/>
        </p:nvSpPr>
        <p:spPr>
          <a:xfrm>
            <a:off x="664652" y="704761"/>
            <a:ext cx="10551130" cy="446276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SỞ GIÁO DỤC VÀ ĐÀO TẠO</a:t>
            </a:r>
            <a:endParaRPr lang="vi-VN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: Rounded Corners 92">
            <a:extLst>
              <a:ext uri="{FF2B5EF4-FFF2-40B4-BE49-F238E27FC236}">
                <a16:creationId xmlns:a16="http://schemas.microsoft.com/office/drawing/2014/main" id="{0B687264-B98C-4C01-B498-A7A163001A75}"/>
              </a:ext>
            </a:extLst>
          </p:cNvPr>
          <p:cNvSpPr/>
          <p:nvPr/>
        </p:nvSpPr>
        <p:spPr>
          <a:xfrm>
            <a:off x="271840" y="1947735"/>
            <a:ext cx="11115925" cy="4660235"/>
          </a:xfrm>
          <a:prstGeom prst="roundRect">
            <a:avLst/>
          </a:prstGeom>
          <a:solidFill>
            <a:srgbClr val="0C4B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PHHS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xảy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sót</a:t>
            </a:r>
            <a:endParaRPr lang="en-US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2023-2024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lãnh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CNTT,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ngay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soát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huấn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PHHS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trợ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huấn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PHHS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đăng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087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53" y="83266"/>
            <a:ext cx="12066494" cy="625887"/>
          </a:xfrm>
          <a:solidFill>
            <a:schemeClr val="accent6">
              <a:lumMod val="50000"/>
            </a:schemeClr>
          </a:solidFill>
          <a:ln w="57150"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3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: Rounded Corners 67">
            <a:extLst>
              <a:ext uri="{FF2B5EF4-FFF2-40B4-BE49-F238E27FC236}">
                <a16:creationId xmlns:a16="http://schemas.microsoft.com/office/drawing/2014/main" id="{6A144AA1-FB19-450A-BEB9-46B8050387BF}"/>
              </a:ext>
            </a:extLst>
          </p:cNvPr>
          <p:cNvSpPr/>
          <p:nvPr/>
        </p:nvSpPr>
        <p:spPr>
          <a:xfrm>
            <a:off x="271840" y="1064418"/>
            <a:ext cx="11336754" cy="5686425"/>
          </a:xfrm>
          <a:prstGeom prst="roundRect">
            <a:avLst>
              <a:gd name="adj" fmla="val 968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722" y="1170855"/>
            <a:ext cx="842990" cy="75706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C309A5C-5DF5-4389-BC5E-C97ECD2B877C}"/>
              </a:ext>
            </a:extLst>
          </p:cNvPr>
          <p:cNvSpPr txBox="1"/>
          <p:nvPr/>
        </p:nvSpPr>
        <p:spPr>
          <a:xfrm>
            <a:off x="664652" y="704761"/>
            <a:ext cx="10551130" cy="446276"/>
          </a:xfrm>
          <a:prstGeom prst="rect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SỞ GIÁO DỤC VÀ ĐÀO TẠO</a:t>
            </a:r>
            <a:endParaRPr lang="vi-VN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: Rounded Corners 92">
            <a:extLst>
              <a:ext uri="{FF2B5EF4-FFF2-40B4-BE49-F238E27FC236}">
                <a16:creationId xmlns:a16="http://schemas.microsoft.com/office/drawing/2014/main" id="{0B687264-B98C-4C01-B498-A7A163001A75}"/>
              </a:ext>
            </a:extLst>
          </p:cNvPr>
          <p:cNvSpPr/>
          <p:nvPr/>
        </p:nvSpPr>
        <p:spPr>
          <a:xfrm>
            <a:off x="271840" y="1947735"/>
            <a:ext cx="11115925" cy="4660235"/>
          </a:xfrm>
          <a:prstGeom prst="roundRect">
            <a:avLst/>
          </a:prstGeom>
          <a:solidFill>
            <a:srgbClr val="0C4B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khẩu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lận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phường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soát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phường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tránh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tạm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hối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cntt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rà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soát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82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3"/>
          <p:cNvSpPr>
            <a:spLocks noGrp="1"/>
          </p:cNvSpPr>
          <p:nvPr>
            <p:ph type="ctrTitle"/>
          </p:nvPr>
        </p:nvSpPr>
        <p:spPr>
          <a:xfrm>
            <a:off x="420253" y="2729449"/>
            <a:ext cx="11241487" cy="98707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4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HỆ THỐNG THỰC TẾ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4C24629B-B5E2-42B3-B515-015082FBE691}"/>
              </a:ext>
            </a:extLst>
          </p:cNvPr>
          <p:cNvSpPr txBox="1">
            <a:spLocks/>
          </p:cNvSpPr>
          <p:nvPr/>
        </p:nvSpPr>
        <p:spPr>
          <a:xfrm>
            <a:off x="3429898" y="318438"/>
            <a:ext cx="6915402" cy="7549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endParaRPr lang="en-US" sz="1800" dirty="0">
              <a:solidFill>
                <a:srgbClr val="6078A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082" y="318438"/>
            <a:ext cx="986816" cy="101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20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3"/>
          <p:cNvSpPr>
            <a:spLocks noGrp="1"/>
          </p:cNvSpPr>
          <p:nvPr>
            <p:ph type="ctrTitle"/>
          </p:nvPr>
        </p:nvSpPr>
        <p:spPr>
          <a:xfrm>
            <a:off x="420253" y="2729449"/>
            <a:ext cx="11241487" cy="98707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4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GÓP Ý VÀ GIẢI ĐÁP THẮC MẮC</a:t>
            </a:r>
            <a:endParaRPr lang="en-US" sz="36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4C24629B-B5E2-42B3-B515-015082FBE691}"/>
              </a:ext>
            </a:extLst>
          </p:cNvPr>
          <p:cNvSpPr txBox="1">
            <a:spLocks/>
          </p:cNvSpPr>
          <p:nvPr/>
        </p:nvSpPr>
        <p:spPr>
          <a:xfrm>
            <a:off x="3429898" y="318438"/>
            <a:ext cx="6915402" cy="75491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1800" dirty="0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solidFill>
                  <a:srgbClr val="6078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endParaRPr lang="en-US" sz="1800" dirty="0">
              <a:solidFill>
                <a:srgbClr val="6078A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082" y="318438"/>
            <a:ext cx="986816" cy="101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5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780</Words>
  <Application>Microsoft Office PowerPoint</Application>
  <PresentationFormat>Widescreen</PresentationFormat>
  <Paragraphs>66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Times New Roman</vt:lpstr>
      <vt:lpstr>Wingdings</vt:lpstr>
      <vt:lpstr>Banded Design Yellow 16x9</vt:lpstr>
      <vt:lpstr>HỘI NGHỊ TẬP HUẤN, TRIỂN KHAI CÔNG TÁC TUYỂN SINH VÀO CÁC LỚP ĐẦU CẤP NĂM HỌC 2023-2024</vt:lpstr>
      <vt:lpstr>NỘI DUNG TRÌNH BÀY</vt:lpstr>
      <vt:lpstr>1. Vai trò</vt:lpstr>
      <vt:lpstr>1. Vai trò</vt:lpstr>
      <vt:lpstr>2. Các bước thực hiện</vt:lpstr>
      <vt:lpstr>3. Một số câu hỏi</vt:lpstr>
      <vt:lpstr>3. Một số câu hỏi</vt:lpstr>
      <vt:lpstr>4. HỆ THỐNG THỰC TẾ</vt:lpstr>
      <vt:lpstr>5. GÓP Ý VÀ GIẢI ĐÁP THẮC MẮC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2017-08-09T07:05:38Z</dcterms:created>
  <dcterms:modified xsi:type="dcterms:W3CDTF">2023-04-13T18:16:26Z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