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2"/>
  </p:sldMasterIdLst>
  <p:notesMasterIdLst>
    <p:notesMasterId r:id="rId13"/>
  </p:notesMasterIdLst>
  <p:handoutMasterIdLst>
    <p:handoutMasterId r:id="rId14"/>
  </p:handoutMasterIdLst>
  <p:sldIdLst>
    <p:sldId id="256" r:id="rId3"/>
    <p:sldId id="293" r:id="rId4"/>
    <p:sldId id="413" r:id="rId5"/>
    <p:sldId id="414" r:id="rId6"/>
    <p:sldId id="401" r:id="rId7"/>
    <p:sldId id="415" r:id="rId8"/>
    <p:sldId id="416" r:id="rId9"/>
    <p:sldId id="403" r:id="rId10"/>
    <p:sldId id="404" r:id="rId11"/>
    <p:sldId id="360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24242"/>
    <a:srgbClr val="0000FF"/>
    <a:srgbClr val="6078A7"/>
    <a:srgbClr val="FF3300"/>
    <a:srgbClr val="66A032"/>
    <a:srgbClr val="FF6600"/>
    <a:srgbClr val="FF8029"/>
    <a:srgbClr val="528028"/>
    <a:srgbClr val="FFCC66"/>
    <a:srgbClr val="F29E3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BC89EF96-8CEA-46FF-86C4-4CE0E7609802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16" autoAdjust="0"/>
    <p:restoredTop sz="94624" autoAdjust="0"/>
  </p:normalViewPr>
  <p:slideViewPr>
    <p:cSldViewPr snapToGrid="0">
      <p:cViewPr varScale="1">
        <p:scale>
          <a:sx n="134" d="100"/>
          <a:sy n="134" d="100"/>
        </p:scale>
        <p:origin x="156" y="708"/>
      </p:cViewPr>
      <p:guideLst>
        <p:guide pos="3840"/>
        <p:guide orient="horz" pos="216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63" d="100"/>
          <a:sy n="63" d="100"/>
        </p:scale>
        <p:origin x="2838" y="10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048B43A-A1B0-42FF-BA23-164912DF0B56}" type="doc">
      <dgm:prSet loTypeId="urn:microsoft.com/office/officeart/2005/8/layout/vList2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91D4F3EE-041C-4BD6-84DD-C2086D920253}">
      <dgm:prSet phldrT="[Text]" custT="1"/>
      <dgm:spPr/>
      <dgm:t>
        <a:bodyPr/>
        <a:lstStyle/>
        <a:p>
          <a:r>
            <a:rPr lang="en-US" sz="2300" dirty="0">
              <a:latin typeface="Times New Roman" panose="02020603050405020304" pitchFamily="18" charset="0"/>
              <a:cs typeface="Times New Roman" panose="02020603050405020304" pitchFamily="18" charset="0"/>
            </a:rPr>
            <a:t>1. </a:t>
          </a:r>
          <a:r>
            <a:rPr lang="en-US" sz="23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Giới</a:t>
          </a:r>
          <a:r>
            <a:rPr lang="en-US" sz="23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3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thiệu</a:t>
          </a:r>
          <a:r>
            <a:rPr lang="en-US" sz="23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3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đại</a:t>
          </a:r>
          <a:r>
            <a:rPr lang="en-US" sz="23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3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biểu</a:t>
          </a:r>
          <a:endParaRPr lang="en-US" sz="23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86D4342-2966-4B91-8D62-D4272746E054}" type="parTrans" cxnId="{DCEE26EC-12FF-4972-8290-0D8F081BC51B}">
      <dgm:prSet/>
      <dgm:spPr/>
      <dgm:t>
        <a:bodyPr/>
        <a:lstStyle/>
        <a:p>
          <a:endParaRPr lang="en-US" sz="2300"/>
        </a:p>
      </dgm:t>
    </dgm:pt>
    <dgm:pt modelId="{8BDEE0A7-DCA8-4231-973E-042FBEA0A4A9}" type="sibTrans" cxnId="{DCEE26EC-12FF-4972-8290-0D8F081BC51B}">
      <dgm:prSet/>
      <dgm:spPr/>
      <dgm:t>
        <a:bodyPr/>
        <a:lstStyle/>
        <a:p>
          <a:endParaRPr lang="en-US" sz="2300"/>
        </a:p>
      </dgm:t>
    </dgm:pt>
    <dgm:pt modelId="{CE83B15F-AAA2-437E-878D-005C354E0968}">
      <dgm:prSet phldrT="[Text]" custT="1"/>
      <dgm:spPr/>
      <dgm:t>
        <a:bodyPr/>
        <a:lstStyle/>
        <a:p>
          <a:r>
            <a:rPr lang="en-US" sz="2300" dirty="0" smtClean="0">
              <a:latin typeface="Arial" panose="020B0604020202020204" pitchFamily="34" charset="0"/>
              <a:cs typeface="Arial" panose="020B0604020202020204" pitchFamily="34" charset="0"/>
            </a:rPr>
            <a:t>4. </a:t>
          </a:r>
          <a:r>
            <a:rPr lang="en-US" sz="23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Thảo</a:t>
          </a:r>
          <a:r>
            <a:rPr lang="en-US" sz="23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3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luận</a:t>
          </a:r>
          <a:r>
            <a:rPr lang="en-US" sz="23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en-US" sz="23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giải</a:t>
          </a:r>
          <a:r>
            <a:rPr lang="en-US" sz="23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3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đáp</a:t>
          </a:r>
          <a:r>
            <a:rPr lang="en-US" sz="23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3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thắc</a:t>
          </a:r>
          <a:r>
            <a:rPr lang="en-US" sz="23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3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mắc</a:t>
          </a:r>
          <a:r>
            <a:rPr lang="en-US" sz="23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3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về</a:t>
          </a:r>
          <a:r>
            <a:rPr lang="en-US" sz="23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3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hệ</a:t>
          </a:r>
          <a:r>
            <a:rPr lang="en-US" sz="23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3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thống</a:t>
          </a:r>
          <a:r>
            <a:rPr lang="en-US" sz="23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3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tuyển</a:t>
          </a:r>
          <a:r>
            <a:rPr lang="en-US" sz="23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3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sinh</a:t>
          </a:r>
          <a:r>
            <a:rPr lang="en-US" sz="23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3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đầu</a:t>
          </a:r>
          <a:r>
            <a:rPr lang="en-US" sz="23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3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cấp</a:t>
          </a:r>
          <a:r>
            <a:rPr lang="en-US" sz="23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.</a:t>
          </a:r>
          <a:endParaRPr lang="en-US" sz="23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EAE1511-FDDB-4AB1-9ED9-99AE61BE0844}" type="parTrans" cxnId="{3A0A47B5-4BDD-4632-B38D-1C56C40C0534}">
      <dgm:prSet/>
      <dgm:spPr/>
      <dgm:t>
        <a:bodyPr/>
        <a:lstStyle/>
        <a:p>
          <a:endParaRPr lang="en-US" sz="2300"/>
        </a:p>
      </dgm:t>
    </dgm:pt>
    <dgm:pt modelId="{6E8164B4-98C4-4D46-AA4B-31B94C8851CA}" type="sibTrans" cxnId="{3A0A47B5-4BDD-4632-B38D-1C56C40C0534}">
      <dgm:prSet/>
      <dgm:spPr/>
      <dgm:t>
        <a:bodyPr/>
        <a:lstStyle/>
        <a:p>
          <a:endParaRPr lang="en-US" sz="2300"/>
        </a:p>
      </dgm:t>
    </dgm:pt>
    <dgm:pt modelId="{A8BFDFEA-D821-4932-9054-CCE8B8CA32F3}">
      <dgm:prSet phldrT="[Text]" custT="1"/>
      <dgm:spPr/>
      <dgm:t>
        <a:bodyPr/>
        <a:lstStyle/>
        <a:p>
          <a:r>
            <a:rPr lang="en-US" sz="23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3. </a:t>
          </a:r>
          <a:r>
            <a:rPr lang="en-US" sz="23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Giới</a:t>
          </a:r>
          <a:r>
            <a:rPr lang="en-US" sz="23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3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thiệu</a:t>
          </a:r>
          <a:r>
            <a:rPr lang="en-US" sz="23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3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quy</a:t>
          </a:r>
          <a:r>
            <a:rPr lang="en-US" sz="23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3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trình</a:t>
          </a:r>
          <a:r>
            <a:rPr lang="en-US" sz="23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3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và</a:t>
          </a:r>
          <a:r>
            <a:rPr lang="en-US" sz="23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3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hướng</a:t>
          </a:r>
          <a:r>
            <a:rPr lang="en-US" sz="23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3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dẫn</a:t>
          </a:r>
          <a:r>
            <a:rPr lang="en-US" sz="23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3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sử</a:t>
          </a:r>
          <a:r>
            <a:rPr lang="en-US" sz="23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3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dụng</a:t>
          </a:r>
          <a:r>
            <a:rPr lang="en-US" sz="23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3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hệ</a:t>
          </a:r>
          <a:r>
            <a:rPr lang="en-US" sz="23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3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thống</a:t>
          </a:r>
          <a:r>
            <a:rPr lang="en-US" sz="23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3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tuyển</a:t>
          </a:r>
          <a:r>
            <a:rPr lang="en-US" sz="23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3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sinh</a:t>
          </a:r>
          <a:r>
            <a:rPr lang="en-US" sz="23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3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đầu</a:t>
          </a:r>
          <a:r>
            <a:rPr lang="en-US" sz="23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3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cấp</a:t>
          </a:r>
          <a:r>
            <a:rPr lang="en-US" sz="23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3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năm</a:t>
          </a:r>
          <a:r>
            <a:rPr lang="en-US" sz="23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3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học</a:t>
          </a:r>
          <a:r>
            <a:rPr lang="en-US" sz="23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2023 - 2024.</a:t>
          </a:r>
          <a:endParaRPr lang="en-US" sz="23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11C06B0-BD6C-46C3-A587-404DAE415BE8}" type="parTrans" cxnId="{EF647D97-560C-4B00-87C3-109E43FC0243}">
      <dgm:prSet/>
      <dgm:spPr/>
      <dgm:t>
        <a:bodyPr/>
        <a:lstStyle/>
        <a:p>
          <a:endParaRPr lang="en-US" sz="2300"/>
        </a:p>
      </dgm:t>
    </dgm:pt>
    <dgm:pt modelId="{C16CF371-02C4-408C-8F68-8FD3E7491254}" type="sibTrans" cxnId="{EF647D97-560C-4B00-87C3-109E43FC0243}">
      <dgm:prSet/>
      <dgm:spPr/>
      <dgm:t>
        <a:bodyPr/>
        <a:lstStyle/>
        <a:p>
          <a:endParaRPr lang="en-US" sz="2300"/>
        </a:p>
      </dgm:t>
    </dgm:pt>
    <dgm:pt modelId="{B4F7D626-5C5C-4438-97EF-B8947CE86227}">
      <dgm:prSet phldrT="[Text]" custT="1"/>
      <dgm:spPr/>
      <dgm:t>
        <a:bodyPr/>
        <a:lstStyle/>
        <a:p>
          <a:r>
            <a:rPr lang="en-US" sz="23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2. </a:t>
          </a:r>
          <a:r>
            <a:rPr lang="en-US" sz="23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Báo</a:t>
          </a:r>
          <a:r>
            <a:rPr lang="en-US" sz="23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3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cáo</a:t>
          </a:r>
          <a:r>
            <a:rPr lang="en-US" sz="23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3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tóm</a:t>
          </a:r>
          <a:r>
            <a:rPr lang="en-US" sz="23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3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tắt</a:t>
          </a:r>
          <a:r>
            <a:rPr lang="en-US" sz="23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3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những</a:t>
          </a:r>
          <a:r>
            <a:rPr lang="en-US" sz="23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3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điểm</a:t>
          </a:r>
          <a:r>
            <a:rPr lang="en-US" sz="23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3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mới</a:t>
          </a:r>
          <a:r>
            <a:rPr lang="en-US" sz="23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en-US" sz="23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những</a:t>
          </a:r>
          <a:r>
            <a:rPr lang="en-US" sz="23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3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điểm</a:t>
          </a:r>
          <a:r>
            <a:rPr lang="en-US" sz="23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3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cần</a:t>
          </a:r>
          <a:r>
            <a:rPr lang="en-US" sz="23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3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lưu</a:t>
          </a:r>
          <a:r>
            <a:rPr lang="en-US" sz="23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ý </a:t>
          </a:r>
          <a:r>
            <a:rPr lang="en-US" sz="23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trong</a:t>
          </a:r>
          <a:r>
            <a:rPr lang="en-US" sz="23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3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Quyết</a:t>
          </a:r>
          <a:r>
            <a:rPr lang="en-US" sz="23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3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định</a:t>
          </a:r>
          <a:r>
            <a:rPr lang="en-US" sz="23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3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số</a:t>
          </a:r>
          <a:r>
            <a:rPr lang="en-US" sz="23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1153/QĐ-UBND </a:t>
          </a:r>
          <a:r>
            <a:rPr lang="en-US" sz="23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ngày</a:t>
          </a:r>
          <a:r>
            <a:rPr lang="en-US" sz="23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31/3/2023</a:t>
          </a:r>
          <a:r>
            <a:rPr lang="pt-BR" sz="2300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.</a:t>
          </a:r>
          <a:endParaRPr lang="en-US" sz="23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0ACE1CD-B012-4BBF-9480-C31F3EA90547}" type="parTrans" cxnId="{607823E6-55B2-40EA-BE80-BE167ADD5AD0}">
      <dgm:prSet/>
      <dgm:spPr/>
      <dgm:t>
        <a:bodyPr/>
        <a:lstStyle/>
        <a:p>
          <a:endParaRPr lang="en-US"/>
        </a:p>
      </dgm:t>
    </dgm:pt>
    <dgm:pt modelId="{3CDAABD4-E766-4BA7-A05B-67DD1BC113CD}" type="sibTrans" cxnId="{607823E6-55B2-40EA-BE80-BE167ADD5AD0}">
      <dgm:prSet/>
      <dgm:spPr/>
      <dgm:t>
        <a:bodyPr/>
        <a:lstStyle/>
        <a:p>
          <a:endParaRPr lang="en-US"/>
        </a:p>
      </dgm:t>
    </dgm:pt>
    <dgm:pt modelId="{95D74A8E-2383-45B4-96E1-9D8A53EC0DC9}" type="pres">
      <dgm:prSet presAssocID="{F048B43A-A1B0-42FF-BA23-164912DF0B56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DCAE114-BD76-47FA-9796-5944BB5145AB}" type="pres">
      <dgm:prSet presAssocID="{91D4F3EE-041C-4BD6-84DD-C2086D920253}" presName="parentText" presStyleLbl="node1" presStyleIdx="0" presStyleCnt="4" custLinFactNeighborX="561" custLinFactNeighborY="-9028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46F2F89-0C0D-432F-B517-5A0BCEEC1A57}" type="pres">
      <dgm:prSet presAssocID="{8BDEE0A7-DCA8-4231-973E-042FBEA0A4A9}" presName="spacer" presStyleCnt="0"/>
      <dgm:spPr/>
    </dgm:pt>
    <dgm:pt modelId="{554DC72B-27CA-4BEA-B09C-F0C37B169FD2}" type="pres">
      <dgm:prSet presAssocID="{B4F7D626-5C5C-4438-97EF-B8947CE86227}" presName="parentText" presStyleLbl="node1" presStyleIdx="1" presStyleCnt="4" custLinFactNeighborX="-240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BE9CE46-9F60-4AFB-8C67-30BE7B658142}" type="pres">
      <dgm:prSet presAssocID="{3CDAABD4-E766-4BA7-A05B-67DD1BC113CD}" presName="spacer" presStyleCnt="0"/>
      <dgm:spPr/>
    </dgm:pt>
    <dgm:pt modelId="{AEB22EAB-8450-457C-88F5-7AE8514B1A8B}" type="pres">
      <dgm:prSet presAssocID="{A8BFDFEA-D821-4932-9054-CCE8B8CA32F3}" presName="parentText" presStyleLbl="node1" presStyleIdx="2" presStyleCnt="4" custLinFactNeighborY="-59310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A9CB414-7F32-462E-99B3-FDE475A4E8F9}" type="pres">
      <dgm:prSet presAssocID="{C16CF371-02C4-408C-8F68-8FD3E7491254}" presName="spacer" presStyleCnt="0"/>
      <dgm:spPr/>
    </dgm:pt>
    <dgm:pt modelId="{1551E1EC-ABA1-43C9-AB0B-CD51B4004942}" type="pres">
      <dgm:prSet presAssocID="{CE83B15F-AAA2-437E-878D-005C354E0968}" presName="parentText" presStyleLbl="node1" presStyleIdx="3" presStyleCnt="4" custLinFactNeighborY="-4111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5455D513-0895-4D19-ADAD-7657B4E47EC4}" type="presOf" srcId="{CE83B15F-AAA2-437E-878D-005C354E0968}" destId="{1551E1EC-ABA1-43C9-AB0B-CD51B4004942}" srcOrd="0" destOrd="0" presId="urn:microsoft.com/office/officeart/2005/8/layout/vList2"/>
    <dgm:cxn modelId="{E3E93E15-EFF3-4465-BABE-F5065572617E}" type="presOf" srcId="{A8BFDFEA-D821-4932-9054-CCE8B8CA32F3}" destId="{AEB22EAB-8450-457C-88F5-7AE8514B1A8B}" srcOrd="0" destOrd="0" presId="urn:microsoft.com/office/officeart/2005/8/layout/vList2"/>
    <dgm:cxn modelId="{DCEE26EC-12FF-4972-8290-0D8F081BC51B}" srcId="{F048B43A-A1B0-42FF-BA23-164912DF0B56}" destId="{91D4F3EE-041C-4BD6-84DD-C2086D920253}" srcOrd="0" destOrd="0" parTransId="{586D4342-2966-4B91-8D62-D4272746E054}" sibTransId="{8BDEE0A7-DCA8-4231-973E-042FBEA0A4A9}"/>
    <dgm:cxn modelId="{33C07C06-3D99-4091-A164-BF73711B6C73}" type="presOf" srcId="{91D4F3EE-041C-4BD6-84DD-C2086D920253}" destId="{9DCAE114-BD76-47FA-9796-5944BB5145AB}" srcOrd="0" destOrd="0" presId="urn:microsoft.com/office/officeart/2005/8/layout/vList2"/>
    <dgm:cxn modelId="{607823E6-55B2-40EA-BE80-BE167ADD5AD0}" srcId="{F048B43A-A1B0-42FF-BA23-164912DF0B56}" destId="{B4F7D626-5C5C-4438-97EF-B8947CE86227}" srcOrd="1" destOrd="0" parTransId="{30ACE1CD-B012-4BBF-9480-C31F3EA90547}" sibTransId="{3CDAABD4-E766-4BA7-A05B-67DD1BC113CD}"/>
    <dgm:cxn modelId="{103A7515-21D8-4CF4-9AB8-4B83059BACF1}" type="presOf" srcId="{F048B43A-A1B0-42FF-BA23-164912DF0B56}" destId="{95D74A8E-2383-45B4-96E1-9D8A53EC0DC9}" srcOrd="0" destOrd="0" presId="urn:microsoft.com/office/officeart/2005/8/layout/vList2"/>
    <dgm:cxn modelId="{3A0A47B5-4BDD-4632-B38D-1C56C40C0534}" srcId="{F048B43A-A1B0-42FF-BA23-164912DF0B56}" destId="{CE83B15F-AAA2-437E-878D-005C354E0968}" srcOrd="3" destOrd="0" parTransId="{8EAE1511-FDDB-4AB1-9ED9-99AE61BE0844}" sibTransId="{6E8164B4-98C4-4D46-AA4B-31B94C8851CA}"/>
    <dgm:cxn modelId="{DC294BDA-A93C-45D7-B102-B7E7868E3CAB}" type="presOf" srcId="{B4F7D626-5C5C-4438-97EF-B8947CE86227}" destId="{554DC72B-27CA-4BEA-B09C-F0C37B169FD2}" srcOrd="0" destOrd="0" presId="urn:microsoft.com/office/officeart/2005/8/layout/vList2"/>
    <dgm:cxn modelId="{EF647D97-560C-4B00-87C3-109E43FC0243}" srcId="{F048B43A-A1B0-42FF-BA23-164912DF0B56}" destId="{A8BFDFEA-D821-4932-9054-CCE8B8CA32F3}" srcOrd="2" destOrd="0" parTransId="{911C06B0-BD6C-46C3-A587-404DAE415BE8}" sibTransId="{C16CF371-02C4-408C-8F68-8FD3E7491254}"/>
    <dgm:cxn modelId="{4A62C652-7561-4E84-AC71-5CA70EC609D3}" type="presParOf" srcId="{95D74A8E-2383-45B4-96E1-9D8A53EC0DC9}" destId="{9DCAE114-BD76-47FA-9796-5944BB5145AB}" srcOrd="0" destOrd="0" presId="urn:microsoft.com/office/officeart/2005/8/layout/vList2"/>
    <dgm:cxn modelId="{BE0240A6-AC10-4528-A0E1-B41657F33444}" type="presParOf" srcId="{95D74A8E-2383-45B4-96E1-9D8A53EC0DC9}" destId="{A46F2F89-0C0D-432F-B517-5A0BCEEC1A57}" srcOrd="1" destOrd="0" presId="urn:microsoft.com/office/officeart/2005/8/layout/vList2"/>
    <dgm:cxn modelId="{C461D71B-DA08-4AC5-B354-770170CCCCAC}" type="presParOf" srcId="{95D74A8E-2383-45B4-96E1-9D8A53EC0DC9}" destId="{554DC72B-27CA-4BEA-B09C-F0C37B169FD2}" srcOrd="2" destOrd="0" presId="urn:microsoft.com/office/officeart/2005/8/layout/vList2"/>
    <dgm:cxn modelId="{5995CDD9-0368-4653-8E21-D49717676AC1}" type="presParOf" srcId="{95D74A8E-2383-45B4-96E1-9D8A53EC0DC9}" destId="{7BE9CE46-9F60-4AFB-8C67-30BE7B658142}" srcOrd="3" destOrd="0" presId="urn:microsoft.com/office/officeart/2005/8/layout/vList2"/>
    <dgm:cxn modelId="{D51BBED6-EE00-41C1-930B-D8CD677EAE56}" type="presParOf" srcId="{95D74A8E-2383-45B4-96E1-9D8A53EC0DC9}" destId="{AEB22EAB-8450-457C-88F5-7AE8514B1A8B}" srcOrd="4" destOrd="0" presId="urn:microsoft.com/office/officeart/2005/8/layout/vList2"/>
    <dgm:cxn modelId="{AEDC5628-21F8-494B-B952-DA6EFCE18609}" type="presParOf" srcId="{95D74A8E-2383-45B4-96E1-9D8A53EC0DC9}" destId="{7A9CB414-7F32-462E-99B3-FDE475A4E8F9}" srcOrd="5" destOrd="0" presId="urn:microsoft.com/office/officeart/2005/8/layout/vList2"/>
    <dgm:cxn modelId="{11E6C598-9408-409B-BCF8-1C2D9AAEC4D1}" type="presParOf" srcId="{95D74A8E-2383-45B4-96E1-9D8A53EC0DC9}" destId="{1551E1EC-ABA1-43C9-AB0B-CD51B4004942}" srcOrd="6" destOrd="0" presId="urn:microsoft.com/office/officeart/2005/8/layout/vList2"/>
  </dgm:cxnLst>
  <dgm:bg>
    <a:noFill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DCAE114-BD76-47FA-9796-5944BB5145AB}">
      <dsp:nvSpPr>
        <dsp:cNvPr id="0" name=""/>
        <dsp:cNvSpPr/>
      </dsp:nvSpPr>
      <dsp:spPr>
        <a:xfrm>
          <a:off x="0" y="0"/>
          <a:ext cx="8911227" cy="954720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1. </a:t>
          </a:r>
          <a:r>
            <a:rPr lang="en-US" sz="23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Giới</a:t>
          </a:r>
          <a:r>
            <a:rPr lang="en-US" sz="23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3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thiệu</a:t>
          </a:r>
          <a:r>
            <a:rPr lang="en-US" sz="23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3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đại</a:t>
          </a:r>
          <a:r>
            <a:rPr lang="en-US" sz="23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3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biểu</a:t>
          </a:r>
          <a:endParaRPr lang="en-US" sz="23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6606" y="46606"/>
        <a:ext cx="8818015" cy="861508"/>
      </dsp:txXfrm>
    </dsp:sp>
    <dsp:sp modelId="{554DC72B-27CA-4BEA-B09C-F0C37B169FD2}">
      <dsp:nvSpPr>
        <dsp:cNvPr id="0" name=""/>
        <dsp:cNvSpPr/>
      </dsp:nvSpPr>
      <dsp:spPr>
        <a:xfrm>
          <a:off x="0" y="1112767"/>
          <a:ext cx="8911227" cy="954720"/>
        </a:xfrm>
        <a:prstGeom prst="roundRect">
          <a:avLst/>
        </a:prstGeom>
        <a:solidFill>
          <a:schemeClr val="accent4">
            <a:hueOff val="875517"/>
            <a:satOff val="-2673"/>
            <a:lumOff val="215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2. </a:t>
          </a:r>
          <a:r>
            <a:rPr lang="en-US" sz="23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Báo</a:t>
          </a:r>
          <a:r>
            <a:rPr lang="en-US" sz="23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3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cáo</a:t>
          </a:r>
          <a:r>
            <a:rPr lang="en-US" sz="23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3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tóm</a:t>
          </a:r>
          <a:r>
            <a:rPr lang="en-US" sz="23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3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tắt</a:t>
          </a:r>
          <a:r>
            <a:rPr lang="en-US" sz="23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3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những</a:t>
          </a:r>
          <a:r>
            <a:rPr lang="en-US" sz="23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3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điểm</a:t>
          </a:r>
          <a:r>
            <a:rPr lang="en-US" sz="23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3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mới</a:t>
          </a:r>
          <a:r>
            <a:rPr lang="en-US" sz="23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en-US" sz="23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những</a:t>
          </a:r>
          <a:r>
            <a:rPr lang="en-US" sz="23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3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điểm</a:t>
          </a:r>
          <a:r>
            <a:rPr lang="en-US" sz="23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3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cần</a:t>
          </a:r>
          <a:r>
            <a:rPr lang="en-US" sz="23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3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lưu</a:t>
          </a:r>
          <a:r>
            <a:rPr lang="en-US" sz="23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ý </a:t>
          </a:r>
          <a:r>
            <a:rPr lang="en-US" sz="23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trong</a:t>
          </a:r>
          <a:r>
            <a:rPr lang="en-US" sz="23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3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Quyết</a:t>
          </a:r>
          <a:r>
            <a:rPr lang="en-US" sz="23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3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định</a:t>
          </a:r>
          <a:r>
            <a:rPr lang="en-US" sz="23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3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số</a:t>
          </a:r>
          <a:r>
            <a:rPr lang="en-US" sz="23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1153/QĐ-UBND </a:t>
          </a:r>
          <a:r>
            <a:rPr lang="en-US" sz="23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ngày</a:t>
          </a:r>
          <a:r>
            <a:rPr lang="en-US" sz="23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31/3/2023</a:t>
          </a:r>
          <a:r>
            <a:rPr lang="pt-BR" sz="2300" i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.</a:t>
          </a:r>
          <a:endParaRPr lang="en-US" sz="23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6606" y="1159373"/>
        <a:ext cx="8818015" cy="861508"/>
      </dsp:txXfrm>
    </dsp:sp>
    <dsp:sp modelId="{AEB22EAB-8450-457C-88F5-7AE8514B1A8B}">
      <dsp:nvSpPr>
        <dsp:cNvPr id="0" name=""/>
        <dsp:cNvSpPr/>
      </dsp:nvSpPr>
      <dsp:spPr>
        <a:xfrm>
          <a:off x="0" y="2127252"/>
          <a:ext cx="8911227" cy="954720"/>
        </a:xfrm>
        <a:prstGeom prst="roundRect">
          <a:avLst/>
        </a:prstGeom>
        <a:solidFill>
          <a:schemeClr val="accent4">
            <a:hueOff val="1751034"/>
            <a:satOff val="-5346"/>
            <a:lumOff val="431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3. </a:t>
          </a:r>
          <a:r>
            <a:rPr lang="en-US" sz="23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Giới</a:t>
          </a:r>
          <a:r>
            <a:rPr lang="en-US" sz="23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3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thiệu</a:t>
          </a:r>
          <a:r>
            <a:rPr lang="en-US" sz="23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3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quy</a:t>
          </a:r>
          <a:r>
            <a:rPr lang="en-US" sz="23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3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trình</a:t>
          </a:r>
          <a:r>
            <a:rPr lang="en-US" sz="23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3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và</a:t>
          </a:r>
          <a:r>
            <a:rPr lang="en-US" sz="23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3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hướng</a:t>
          </a:r>
          <a:r>
            <a:rPr lang="en-US" sz="23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3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dẫn</a:t>
          </a:r>
          <a:r>
            <a:rPr lang="en-US" sz="23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3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sử</a:t>
          </a:r>
          <a:r>
            <a:rPr lang="en-US" sz="23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3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dụng</a:t>
          </a:r>
          <a:r>
            <a:rPr lang="en-US" sz="23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3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hệ</a:t>
          </a:r>
          <a:r>
            <a:rPr lang="en-US" sz="23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3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thống</a:t>
          </a:r>
          <a:r>
            <a:rPr lang="en-US" sz="23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3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tuyển</a:t>
          </a:r>
          <a:r>
            <a:rPr lang="en-US" sz="23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3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sinh</a:t>
          </a:r>
          <a:r>
            <a:rPr lang="en-US" sz="23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3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đầu</a:t>
          </a:r>
          <a:r>
            <a:rPr lang="en-US" sz="23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3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cấp</a:t>
          </a:r>
          <a:r>
            <a:rPr lang="en-US" sz="23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3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năm</a:t>
          </a:r>
          <a:r>
            <a:rPr lang="en-US" sz="23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3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học</a:t>
          </a:r>
          <a:r>
            <a:rPr lang="en-US" sz="23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2023 - 2024.</a:t>
          </a:r>
          <a:endParaRPr lang="en-US" sz="23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6606" y="2173858"/>
        <a:ext cx="8818015" cy="861508"/>
      </dsp:txXfrm>
    </dsp:sp>
    <dsp:sp modelId="{1551E1EC-ABA1-43C9-AB0B-CD51B4004942}">
      <dsp:nvSpPr>
        <dsp:cNvPr id="0" name=""/>
        <dsp:cNvSpPr/>
      </dsp:nvSpPr>
      <dsp:spPr>
        <a:xfrm>
          <a:off x="0" y="3255580"/>
          <a:ext cx="8911227" cy="954720"/>
        </a:xfrm>
        <a:prstGeom prst="roundRect">
          <a:avLst/>
        </a:prstGeom>
        <a:solidFill>
          <a:schemeClr val="accent4">
            <a:hueOff val="2626551"/>
            <a:satOff val="-8019"/>
            <a:lumOff val="647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>
              <a:latin typeface="Arial" panose="020B0604020202020204" pitchFamily="34" charset="0"/>
              <a:cs typeface="Arial" panose="020B0604020202020204" pitchFamily="34" charset="0"/>
            </a:rPr>
            <a:t>4. </a:t>
          </a:r>
          <a:r>
            <a:rPr lang="en-US" sz="23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Thảo</a:t>
          </a:r>
          <a:r>
            <a:rPr lang="en-US" sz="23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3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luận</a:t>
          </a:r>
          <a:r>
            <a:rPr lang="en-US" sz="23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en-US" sz="23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giải</a:t>
          </a:r>
          <a:r>
            <a:rPr lang="en-US" sz="23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3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đáp</a:t>
          </a:r>
          <a:r>
            <a:rPr lang="en-US" sz="23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3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thắc</a:t>
          </a:r>
          <a:r>
            <a:rPr lang="en-US" sz="23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3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mắc</a:t>
          </a:r>
          <a:r>
            <a:rPr lang="en-US" sz="23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3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về</a:t>
          </a:r>
          <a:r>
            <a:rPr lang="en-US" sz="23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3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hệ</a:t>
          </a:r>
          <a:r>
            <a:rPr lang="en-US" sz="23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3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thống</a:t>
          </a:r>
          <a:r>
            <a:rPr lang="en-US" sz="23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3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tuyển</a:t>
          </a:r>
          <a:r>
            <a:rPr lang="en-US" sz="23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3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sinh</a:t>
          </a:r>
          <a:r>
            <a:rPr lang="en-US" sz="23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3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đầu</a:t>
          </a:r>
          <a:r>
            <a:rPr lang="en-US" sz="23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3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cấp</a:t>
          </a:r>
          <a:r>
            <a:rPr lang="en-US" sz="23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.</a:t>
          </a:r>
          <a:endParaRPr lang="en-US" sz="23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6606" y="3302186"/>
        <a:ext cx="8818015" cy="86150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9D2DDA-69D8-473F-A583-B6774B31A77B}" type="datetimeFigureOut">
              <a:rPr lang="en-US"/>
              <a:pPr/>
              <a:t>4/14/2023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392CCB-FF08-4D29-8DA3-E1FD86044808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6621533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1F6DFB-6833-46E4-B515-70E0D9178056}" type="datetimeFigureOut">
              <a:rPr lang="en-US"/>
              <a:pPr/>
              <a:t>4/14/2023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8706C7-F2C3-48B6-8A22-C484D800B5D4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5995068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58706C7-F2C3-48B6-8A22-C484D800B5D4}" type="slidenum">
              <a:rPr lang="vi-VN" smtClean="0"/>
              <a:pPr/>
              <a:t>1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7176188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58706C7-F2C3-48B6-8A22-C484D800B5D4}" type="slidenum">
              <a:rPr lang="vi-VN" smtClean="0"/>
              <a:pPr/>
              <a:t>8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8826418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58706C7-F2C3-48B6-8A22-C484D800B5D4}" type="slidenum">
              <a:rPr lang="vi-VN" smtClean="0"/>
              <a:pPr/>
              <a:t>9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9566871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-1" y="1905000"/>
            <a:ext cx="12188826" cy="3200400"/>
          </a:xfrm>
          <a:prstGeom prst="rect">
            <a:avLst/>
          </a:prstGeom>
          <a:gradFill flip="none" rotWithShape="1">
            <a:gsLst>
              <a:gs pos="100000">
                <a:schemeClr val="accent1">
                  <a:alpha val="50000"/>
                </a:schemeClr>
              </a:gs>
              <a:gs pos="0">
                <a:schemeClr val="accent1">
                  <a:lumMod val="60000"/>
                  <a:lumOff val="40000"/>
                  <a:alpha val="5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/>
          </a:p>
        </p:txBody>
      </p:sp>
      <p:sp>
        <p:nvSpPr>
          <p:cNvPr id="10" name="Rectangle 9"/>
          <p:cNvSpPr/>
          <p:nvPr/>
        </p:nvSpPr>
        <p:spPr>
          <a:xfrm>
            <a:off x="-2" y="1795132"/>
            <a:ext cx="12188826" cy="73152"/>
          </a:xfrm>
          <a:prstGeom prst="rect">
            <a:avLst/>
          </a:prstGeom>
          <a:gradFill flip="none" rotWithShape="1">
            <a:gsLst>
              <a:gs pos="100000">
                <a:schemeClr val="accent1">
                  <a:alpha val="80000"/>
                </a:schemeClr>
              </a:gs>
              <a:gs pos="0">
                <a:schemeClr val="accent1">
                  <a:lumMod val="60000"/>
                  <a:lumOff val="40000"/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/>
          </a:p>
        </p:txBody>
      </p:sp>
      <p:sp>
        <p:nvSpPr>
          <p:cNvPr id="11" name="Rectangle 10"/>
          <p:cNvSpPr/>
          <p:nvPr/>
        </p:nvSpPr>
        <p:spPr>
          <a:xfrm>
            <a:off x="-2" y="5142116"/>
            <a:ext cx="12188826" cy="73152"/>
          </a:xfrm>
          <a:prstGeom prst="rect">
            <a:avLst/>
          </a:prstGeom>
          <a:gradFill flip="none" rotWithShape="1">
            <a:gsLst>
              <a:gs pos="100000">
                <a:schemeClr val="accent1">
                  <a:alpha val="80000"/>
                </a:schemeClr>
              </a:gs>
              <a:gs pos="0">
                <a:schemeClr val="accent1">
                  <a:lumMod val="60000"/>
                  <a:lumOff val="40000"/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400" y="2079812"/>
            <a:ext cx="9601200" cy="1724092"/>
          </a:xfrm>
        </p:spPr>
        <p:txBody>
          <a:bodyPr anchor="b"/>
          <a:lstStyle>
            <a:lvl1pPr algn="ctr">
              <a:defRPr sz="540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00" y="3959352"/>
            <a:ext cx="9601200" cy="914400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2000"/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19857523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  <a:lvl6pPr>
              <a:defRPr/>
            </a:lvl6pPr>
            <a:lvl7pPr>
              <a:defRPr/>
            </a:lvl7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77187-C200-495F-A386-621319EADA8F}" type="datetimeFigureOut">
              <a:rPr lang="en-US"/>
              <a:pPr/>
              <a:t>4/14/2023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49032-2A07-4AE8-BA90-74324CAE0C87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7359318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274638"/>
            <a:ext cx="2628900" cy="589756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274638"/>
            <a:ext cx="7734300" cy="589756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77187-C200-495F-A386-621319EADA8F}" type="datetimeFigureOut">
              <a:rPr lang="en-US"/>
              <a:pPr/>
              <a:t>4/14/2023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49032-2A07-4AE8-BA90-74324CAE0C87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305097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317" y="467361"/>
            <a:ext cx="10889673" cy="1036586"/>
          </a:xfrm>
        </p:spPr>
        <p:txBody>
          <a:bodyPr anchor="ctr"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dirty="0"/>
              <a:t>Click to edit Master title style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9317" y="1756064"/>
            <a:ext cx="10889673" cy="4748645"/>
          </a:xfrm>
        </p:spPr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2173191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gradFill rotWithShape="1">
          <a:gsLst>
            <a:gs pos="100000">
              <a:schemeClr val="accent1">
                <a:alpha val="80000"/>
              </a:schemeClr>
            </a:gs>
            <a:gs pos="0">
              <a:schemeClr val="accent1">
                <a:lumMod val="40000"/>
                <a:lumOff val="60000"/>
                <a:alpha val="8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2130552"/>
            <a:ext cx="9601200" cy="2359152"/>
          </a:xfrm>
        </p:spPr>
        <p:txBody>
          <a:bodyPr anchor="b">
            <a:normAutofit/>
          </a:bodyPr>
          <a:lstStyle>
            <a:lvl1pPr algn="ctr">
              <a:defRPr sz="5400" b="1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572000"/>
            <a:ext cx="9601200" cy="841248"/>
          </a:xfrm>
        </p:spPr>
        <p:txBody>
          <a:bodyPr anchor="t"/>
          <a:lstStyle>
            <a:lvl1pPr marL="0" indent="0" algn="ctr">
              <a:spcBef>
                <a:spcPts val="0"/>
              </a:spcBef>
              <a:buNone/>
              <a:defRPr sz="20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77187-C200-495F-A386-621319EADA8F}" type="datetimeFigureOut">
              <a:rPr lang="en-US"/>
              <a:pPr/>
              <a:t>4/14/2023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49032-2A07-4AE8-BA90-74324CAE0C87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1620335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41120" y="1901952"/>
            <a:ext cx="4572000" cy="4123944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78880" y="1901952"/>
            <a:ext cx="4572000" cy="4123944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77187-C200-495F-A386-621319EADA8F}" type="datetimeFigureOut">
              <a:rPr lang="en-US"/>
              <a:pPr/>
              <a:t>4/14/2023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49032-2A07-4AE8-BA90-74324CAE0C87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6763571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1120" y="1837464"/>
            <a:ext cx="4572000" cy="766588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2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41120" y="2740732"/>
            <a:ext cx="4572000" cy="328884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78880" y="1837464"/>
            <a:ext cx="4572000" cy="766588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2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78880" y="2740732"/>
            <a:ext cx="4572000" cy="328884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77187-C200-495F-A386-621319EADA8F}" type="datetimeFigureOut">
              <a:rPr lang="en-US"/>
              <a:pPr/>
              <a:t>4/14/2023</a:t>
            </a:fld>
            <a:endParaRPr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49032-2A07-4AE8-BA90-74324CAE0C87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2543925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77187-C200-495F-A386-621319EADA8F}" type="datetimeFigureOut">
              <a:rPr lang="en-US"/>
              <a:pPr/>
              <a:t>4/14/2023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49032-2A07-4AE8-BA90-74324CAE0C87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129167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/>
        </p:nvGrpSpPr>
        <p:grpSpPr>
          <a:xfrm flipV="1">
            <a:off x="1585" y="0"/>
            <a:ext cx="12188827" cy="377952"/>
            <a:chOff x="-1" y="6480048"/>
            <a:chExt cx="12188827" cy="377952"/>
          </a:xfrm>
        </p:grpSpPr>
        <p:sp>
          <p:nvSpPr>
            <p:cNvPr id="6" name="Rectangle 5"/>
            <p:cNvSpPr/>
            <p:nvPr/>
          </p:nvSpPr>
          <p:spPr>
            <a:xfrm>
              <a:off x="0" y="6583680"/>
              <a:ext cx="12188826" cy="274320"/>
            </a:xfrm>
            <a:prstGeom prst="rect">
              <a:avLst/>
            </a:prstGeom>
            <a:gradFill flip="none" rotWithShape="1">
              <a:gsLst>
                <a:gs pos="100000">
                  <a:schemeClr val="accent1">
                    <a:alpha val="50000"/>
                  </a:schemeClr>
                </a:gs>
                <a:gs pos="0">
                  <a:schemeClr val="accent1">
                    <a:lumMod val="60000"/>
                    <a:lumOff val="40000"/>
                    <a:alpha val="5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/>
            </a:p>
          </p:txBody>
        </p:sp>
        <p:sp>
          <p:nvSpPr>
            <p:cNvPr id="7" name="Rectangle 6"/>
            <p:cNvSpPr/>
            <p:nvPr/>
          </p:nvSpPr>
          <p:spPr>
            <a:xfrm>
              <a:off x="-1" y="6480048"/>
              <a:ext cx="12188826" cy="73152"/>
            </a:xfrm>
            <a:prstGeom prst="rect">
              <a:avLst/>
            </a:prstGeom>
            <a:gradFill flip="none" rotWithShape="1">
              <a:gsLst>
                <a:gs pos="100000">
                  <a:schemeClr val="accent1">
                    <a:alpha val="80000"/>
                  </a:schemeClr>
                </a:gs>
                <a:gs pos="0">
                  <a:schemeClr val="accent1">
                    <a:lumMod val="60000"/>
                    <a:lumOff val="40000"/>
                    <a:alpha val="8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77187-C200-495F-A386-621319EADA8F}" type="datetimeFigureOut">
              <a:rPr lang="en-US"/>
              <a:pPr/>
              <a:t>4/14/2023</a:t>
            </a:fld>
            <a:endParaRPr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49032-2A07-4AE8-BA90-74324CAE0C87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2954366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 flipV="1">
            <a:off x="1585" y="0"/>
            <a:ext cx="12188827" cy="377952"/>
            <a:chOff x="-1" y="6480048"/>
            <a:chExt cx="12188827" cy="377952"/>
          </a:xfrm>
        </p:grpSpPr>
        <p:sp>
          <p:nvSpPr>
            <p:cNvPr id="9" name="Rectangle 8"/>
            <p:cNvSpPr/>
            <p:nvPr/>
          </p:nvSpPr>
          <p:spPr>
            <a:xfrm>
              <a:off x="0" y="6583680"/>
              <a:ext cx="12188826" cy="274320"/>
            </a:xfrm>
            <a:prstGeom prst="rect">
              <a:avLst/>
            </a:prstGeom>
            <a:gradFill flip="none" rotWithShape="1">
              <a:gsLst>
                <a:gs pos="100000">
                  <a:schemeClr val="accent1">
                    <a:alpha val="50000"/>
                  </a:schemeClr>
                </a:gs>
                <a:gs pos="0">
                  <a:schemeClr val="accent1">
                    <a:lumMod val="60000"/>
                    <a:lumOff val="40000"/>
                    <a:alpha val="5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/>
            </a:p>
          </p:txBody>
        </p:sp>
        <p:sp>
          <p:nvSpPr>
            <p:cNvPr id="10" name="Rectangle 9"/>
            <p:cNvSpPr/>
            <p:nvPr/>
          </p:nvSpPr>
          <p:spPr>
            <a:xfrm>
              <a:off x="-1" y="6480048"/>
              <a:ext cx="12188826" cy="73152"/>
            </a:xfrm>
            <a:prstGeom prst="rect">
              <a:avLst/>
            </a:prstGeom>
            <a:gradFill flip="none" rotWithShape="1">
              <a:gsLst>
                <a:gs pos="100000">
                  <a:schemeClr val="accent1">
                    <a:alpha val="80000"/>
                  </a:schemeClr>
                </a:gs>
                <a:gs pos="0">
                  <a:schemeClr val="accent1">
                    <a:lumMod val="60000"/>
                    <a:lumOff val="40000"/>
                    <a:alpha val="8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0648" y="2350008"/>
            <a:ext cx="4206240" cy="1993392"/>
          </a:xfrm>
        </p:spPr>
        <p:txBody>
          <a:bodyPr anchor="b">
            <a:normAutofit/>
          </a:bodyPr>
          <a:lstStyle>
            <a:lvl1pPr>
              <a:defRPr sz="3400" b="1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58952"/>
            <a:ext cx="6629400" cy="533095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470648" y="4361688"/>
            <a:ext cx="4206240" cy="1728216"/>
          </a:xfrm>
        </p:spPr>
        <p:txBody>
          <a:bodyPr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77187-C200-495F-A386-621319EADA8F}" type="datetimeFigureOut">
              <a:rPr lang="en-US"/>
              <a:pPr/>
              <a:t>4/14/2023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49032-2A07-4AE8-BA90-74324CAE0C87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5393749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 flipV="1">
            <a:off x="1585" y="0"/>
            <a:ext cx="12188827" cy="377952"/>
            <a:chOff x="-1" y="6480048"/>
            <a:chExt cx="12188827" cy="377952"/>
          </a:xfrm>
        </p:grpSpPr>
        <p:sp>
          <p:nvSpPr>
            <p:cNvPr id="9" name="Rectangle 8"/>
            <p:cNvSpPr/>
            <p:nvPr/>
          </p:nvSpPr>
          <p:spPr>
            <a:xfrm>
              <a:off x="0" y="6583680"/>
              <a:ext cx="12188826" cy="274320"/>
            </a:xfrm>
            <a:prstGeom prst="rect">
              <a:avLst/>
            </a:prstGeom>
            <a:gradFill flip="none" rotWithShape="1">
              <a:gsLst>
                <a:gs pos="100000">
                  <a:schemeClr val="accent1">
                    <a:alpha val="50000"/>
                  </a:schemeClr>
                </a:gs>
                <a:gs pos="0">
                  <a:schemeClr val="accent1">
                    <a:lumMod val="60000"/>
                    <a:lumOff val="40000"/>
                    <a:alpha val="5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/>
            </a:p>
          </p:txBody>
        </p:sp>
        <p:sp>
          <p:nvSpPr>
            <p:cNvPr id="10" name="Rectangle 9"/>
            <p:cNvSpPr/>
            <p:nvPr/>
          </p:nvSpPr>
          <p:spPr>
            <a:xfrm>
              <a:off x="-1" y="6480048"/>
              <a:ext cx="12188826" cy="73152"/>
            </a:xfrm>
            <a:prstGeom prst="rect">
              <a:avLst/>
            </a:prstGeom>
            <a:gradFill flip="none" rotWithShape="1">
              <a:gsLst>
                <a:gs pos="100000">
                  <a:schemeClr val="accent1">
                    <a:alpha val="80000"/>
                  </a:schemeClr>
                </a:gs>
                <a:gs pos="0">
                  <a:schemeClr val="accent1">
                    <a:lumMod val="60000"/>
                    <a:lumOff val="40000"/>
                    <a:alpha val="8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0648" y="2350008"/>
            <a:ext cx="4206240" cy="1993392"/>
          </a:xfrm>
        </p:spPr>
        <p:txBody>
          <a:bodyPr anchor="b">
            <a:normAutofit/>
          </a:bodyPr>
          <a:lstStyle>
            <a:lvl1pPr>
              <a:defRPr sz="3400" b="1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1" y="506104"/>
            <a:ext cx="6858002" cy="5843016"/>
          </a:xfrm>
          <a:solidFill>
            <a:schemeClr val="accent1">
              <a:lumMod val="40000"/>
              <a:lumOff val="60000"/>
            </a:schemeClr>
          </a:solidFill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470648" y="4361688"/>
            <a:ext cx="4206240" cy="1728216"/>
          </a:xfrm>
        </p:spPr>
        <p:txBody>
          <a:bodyPr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77187-C200-495F-A386-621319EADA8F}" type="datetimeFigureOut">
              <a:rPr lang="en-US"/>
              <a:pPr/>
              <a:t>4/14/2023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49032-2A07-4AE8-BA90-74324CAE0C87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1019869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20000"/>
                <a:lumOff val="80000"/>
                <a:alpha val="59000"/>
              </a:schemeClr>
            </a:gs>
            <a:gs pos="40000">
              <a:schemeClr val="accent1">
                <a:lumMod val="20000"/>
                <a:lumOff val="80000"/>
                <a:alpha val="66000"/>
              </a:schemeClr>
            </a:gs>
            <a:gs pos="100000">
              <a:schemeClr val="accent1">
                <a:lumMod val="40000"/>
                <a:lumOff val="60000"/>
              </a:schemeClr>
            </a:gs>
          </a:gsLst>
          <a:path path="circle">
            <a:fillToRect l="50000" t="-80000" r="50000" b="18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-1" y="6480048"/>
            <a:ext cx="12188827" cy="377952"/>
            <a:chOff x="-1" y="6480048"/>
            <a:chExt cx="12188827" cy="377952"/>
          </a:xfrm>
        </p:grpSpPr>
        <p:sp>
          <p:nvSpPr>
            <p:cNvPr id="7" name="Rectangle 6"/>
            <p:cNvSpPr/>
            <p:nvPr/>
          </p:nvSpPr>
          <p:spPr>
            <a:xfrm>
              <a:off x="0" y="6583680"/>
              <a:ext cx="12188826" cy="274320"/>
            </a:xfrm>
            <a:prstGeom prst="rect">
              <a:avLst/>
            </a:prstGeom>
            <a:gradFill flip="none" rotWithShape="1">
              <a:gsLst>
                <a:gs pos="100000">
                  <a:schemeClr val="accent1">
                    <a:alpha val="50000"/>
                  </a:schemeClr>
                </a:gs>
                <a:gs pos="0">
                  <a:schemeClr val="accent1">
                    <a:lumMod val="60000"/>
                    <a:lumOff val="40000"/>
                    <a:alpha val="5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/>
            </a:p>
          </p:txBody>
        </p:sp>
        <p:sp>
          <p:nvSpPr>
            <p:cNvPr id="8" name="Rectangle 7"/>
            <p:cNvSpPr/>
            <p:nvPr/>
          </p:nvSpPr>
          <p:spPr>
            <a:xfrm>
              <a:off x="-1" y="6480048"/>
              <a:ext cx="12188826" cy="73152"/>
            </a:xfrm>
            <a:prstGeom prst="rect">
              <a:avLst/>
            </a:prstGeom>
            <a:gradFill flip="none" rotWithShape="1">
              <a:gsLst>
                <a:gs pos="100000">
                  <a:schemeClr val="accent1">
                    <a:alpha val="80000"/>
                  </a:schemeClr>
                </a:gs>
                <a:gs pos="0">
                  <a:schemeClr val="accent1">
                    <a:lumMod val="60000"/>
                    <a:lumOff val="40000"/>
                    <a:alpha val="8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41120" y="467360"/>
            <a:ext cx="9509760" cy="123342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1120" y="1901952"/>
            <a:ext cx="9509760" cy="41276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875776" y="6601968"/>
            <a:ext cx="960120" cy="2377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0B277187-C200-495F-A386-621319EADA8F}" type="datetimeFigureOut">
              <a:rPr lang="en-US"/>
              <a:pPr/>
              <a:t>4/14/2023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341120" y="6601968"/>
            <a:ext cx="7159752" cy="2377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10800" y="6601968"/>
            <a:ext cx="640080" cy="2377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FC749032-2A07-4AE8-BA90-74324CAE0C87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8700238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lnSpc>
          <a:spcPct val="90000"/>
        </a:lnSpc>
        <a:spcBef>
          <a:spcPts val="1800"/>
        </a:spcBef>
        <a:buSzPct val="100000"/>
        <a:buFont typeface="Arial" pitchFamily="34" charset="0"/>
        <a:buChar char="▪"/>
        <a:defRPr sz="2000" kern="120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1pPr>
      <a:lvl2pPr marL="594360" indent="-228600" algn="l" defTabSz="914400" rtl="0" eaLnBrk="1" latinLnBrk="0" hangingPunct="1">
        <a:lnSpc>
          <a:spcPct val="90000"/>
        </a:lnSpc>
        <a:spcBef>
          <a:spcPts val="1000"/>
        </a:spcBef>
        <a:buSzPct val="100000"/>
        <a:buFont typeface="Arial" pitchFamily="34" charset="0"/>
        <a:buChar char="▪"/>
        <a:defRPr sz="1800" kern="120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lnSpc>
          <a:spcPct val="90000"/>
        </a:lnSpc>
        <a:spcBef>
          <a:spcPts val="800"/>
        </a:spcBef>
        <a:buSzPct val="100000"/>
        <a:buFont typeface="Arial" pitchFamily="34" charset="0"/>
        <a:buChar char="▪"/>
        <a:defRPr sz="1600" kern="120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3pPr>
      <a:lvl4pPr marL="1234440" indent="-228600" algn="l" defTabSz="914400" rtl="0" eaLnBrk="1" latinLnBrk="0" hangingPunct="1">
        <a:lnSpc>
          <a:spcPct val="90000"/>
        </a:lnSpc>
        <a:spcBef>
          <a:spcPts val="800"/>
        </a:spcBef>
        <a:buSzPct val="100000"/>
        <a:buFont typeface="Arial" pitchFamily="34" charset="0"/>
        <a:buChar char="▪"/>
        <a:defRPr sz="1400" kern="120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lnSpc>
          <a:spcPct val="90000"/>
        </a:lnSpc>
        <a:spcBef>
          <a:spcPts val="800"/>
        </a:spcBef>
        <a:buSzPct val="100000"/>
        <a:buFont typeface="Arial" pitchFamily="34" charset="0"/>
        <a:buChar char="▪"/>
        <a:defRPr sz="1400" kern="120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5pPr>
      <a:lvl6pPr marL="1874520" indent="-228600" algn="l" defTabSz="914400" rtl="0" eaLnBrk="1" latinLnBrk="0" hangingPunct="1">
        <a:lnSpc>
          <a:spcPct val="90000"/>
        </a:lnSpc>
        <a:spcBef>
          <a:spcPts val="800"/>
        </a:spcBef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194560" indent="-228600" algn="l" defTabSz="914400" rtl="0" eaLnBrk="1" latinLnBrk="0" hangingPunct="1">
        <a:lnSpc>
          <a:spcPct val="90000"/>
        </a:lnSpc>
        <a:spcBef>
          <a:spcPts val="800"/>
        </a:spcBef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514600" indent="-228600" algn="l" defTabSz="914400" rtl="0" eaLnBrk="1" latinLnBrk="0" hangingPunct="1">
        <a:lnSpc>
          <a:spcPct val="90000"/>
        </a:lnSpc>
        <a:spcBef>
          <a:spcPts val="800"/>
        </a:spcBef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834640" indent="-228600" algn="l" defTabSz="914400" rtl="0" eaLnBrk="1" latinLnBrk="0" hangingPunct="1">
        <a:lnSpc>
          <a:spcPct val="90000"/>
        </a:lnSpc>
        <a:spcBef>
          <a:spcPts val="800"/>
        </a:spcBef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8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tuyensinhdaucap.hcm.edu.vn/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image" Target="../media/image13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12" Type="http://schemas.openxmlformats.org/officeDocument/2006/relationships/image" Target="../media/image1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11" Type="http://schemas.openxmlformats.org/officeDocument/2006/relationships/image" Target="../media/image11.png"/><Relationship Id="rId5" Type="http://schemas.openxmlformats.org/officeDocument/2006/relationships/image" Target="../media/image6.png"/><Relationship Id="rId10" Type="http://schemas.openxmlformats.org/officeDocument/2006/relationships/image" Target="../media/image10.png"/><Relationship Id="rId4" Type="http://schemas.openxmlformats.org/officeDocument/2006/relationships/image" Target="../media/image5.png"/><Relationship Id="rId9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3"/>
          <p:cNvSpPr>
            <a:spLocks noGrp="1"/>
          </p:cNvSpPr>
          <p:nvPr>
            <p:ph type="ctrTitle"/>
          </p:nvPr>
        </p:nvSpPr>
        <p:spPr>
          <a:xfrm>
            <a:off x="482398" y="2484221"/>
            <a:ext cx="11241487" cy="2015485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</a:pPr>
            <a:r>
              <a:rPr lang="en-US" altLang="en-US" sz="4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HỘI NGHỊ </a:t>
            </a:r>
            <a:r>
              <a:rPr lang="en-US" sz="4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 HUẤN, TRIỂN KHAI CÔNG TÁC TUYỂN SINH VÀO CÁC LỚP ĐẦU CẤP NĂM HỌC </a:t>
            </a:r>
            <a:r>
              <a:rPr lang="en-US" sz="4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2023-2024</a:t>
            </a:r>
            <a:endParaRPr lang="en-US" sz="36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itle 3">
            <a:extLst>
              <a:ext uri="{FF2B5EF4-FFF2-40B4-BE49-F238E27FC236}">
                <a16:creationId xmlns:a16="http://schemas.microsoft.com/office/drawing/2014/main" id="{4C24629B-B5E2-42B3-B515-015082FBE691}"/>
              </a:ext>
            </a:extLst>
          </p:cNvPr>
          <p:cNvSpPr txBox="1">
            <a:spLocks/>
          </p:cNvSpPr>
          <p:nvPr/>
        </p:nvSpPr>
        <p:spPr>
          <a:xfrm>
            <a:off x="3429898" y="318438"/>
            <a:ext cx="6915402" cy="75491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4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800" dirty="0" err="1" smtClean="0">
                <a:solidFill>
                  <a:srgbClr val="6078A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SỞ</a:t>
            </a:r>
            <a:r>
              <a:rPr lang="en-US" sz="1800" dirty="0" smtClean="0">
                <a:solidFill>
                  <a:srgbClr val="6078A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 smtClean="0">
                <a:solidFill>
                  <a:srgbClr val="6078A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GIÁO</a:t>
            </a:r>
            <a:r>
              <a:rPr lang="en-US" sz="1800" dirty="0" smtClean="0">
                <a:solidFill>
                  <a:srgbClr val="6078A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 smtClean="0">
                <a:solidFill>
                  <a:srgbClr val="6078A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DỤC</a:t>
            </a:r>
            <a:r>
              <a:rPr lang="en-US" sz="1800" dirty="0" smtClean="0">
                <a:solidFill>
                  <a:srgbClr val="6078A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 smtClean="0">
                <a:solidFill>
                  <a:srgbClr val="6078A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1800" dirty="0" smtClean="0">
                <a:solidFill>
                  <a:srgbClr val="6078A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 smtClean="0">
                <a:solidFill>
                  <a:srgbClr val="6078A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ĐÀO</a:t>
            </a:r>
            <a:r>
              <a:rPr lang="en-US" sz="1800" dirty="0" smtClean="0">
                <a:solidFill>
                  <a:srgbClr val="6078A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 smtClean="0">
                <a:solidFill>
                  <a:srgbClr val="6078A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sz="1800" dirty="0" smtClean="0">
                <a:solidFill>
                  <a:srgbClr val="6078A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 smtClean="0">
                <a:solidFill>
                  <a:srgbClr val="6078A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1800" dirty="0" smtClean="0">
                <a:solidFill>
                  <a:srgbClr val="6078A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 smtClean="0">
                <a:solidFill>
                  <a:srgbClr val="6078A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PHỐ</a:t>
            </a:r>
            <a:r>
              <a:rPr lang="en-US" sz="1800" dirty="0" smtClean="0">
                <a:solidFill>
                  <a:srgbClr val="6078A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 smtClean="0">
                <a:solidFill>
                  <a:srgbClr val="6078A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HỒ</a:t>
            </a:r>
            <a:r>
              <a:rPr lang="en-US" sz="1800" dirty="0" smtClean="0">
                <a:solidFill>
                  <a:srgbClr val="6078A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 smtClean="0">
                <a:solidFill>
                  <a:srgbClr val="6078A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CHÍ</a:t>
            </a:r>
            <a:r>
              <a:rPr lang="en-US" sz="1800" dirty="0" smtClean="0">
                <a:solidFill>
                  <a:srgbClr val="6078A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MINH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800" dirty="0" err="1" smtClean="0">
                <a:solidFill>
                  <a:srgbClr val="6078A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PHÒNG</a:t>
            </a:r>
            <a:r>
              <a:rPr lang="en-US" sz="1800" dirty="0" smtClean="0">
                <a:solidFill>
                  <a:srgbClr val="6078A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 smtClean="0">
                <a:solidFill>
                  <a:srgbClr val="6078A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KHẢO</a:t>
            </a:r>
            <a:r>
              <a:rPr lang="en-US" sz="1800" dirty="0" smtClean="0">
                <a:solidFill>
                  <a:srgbClr val="6078A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 smtClean="0">
                <a:solidFill>
                  <a:srgbClr val="6078A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THÍ</a:t>
            </a:r>
            <a:r>
              <a:rPr lang="en-US" sz="1800" dirty="0" smtClean="0">
                <a:solidFill>
                  <a:srgbClr val="6078A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 smtClean="0">
                <a:solidFill>
                  <a:srgbClr val="6078A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1800" dirty="0" smtClean="0">
                <a:solidFill>
                  <a:srgbClr val="6078A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 smtClean="0">
                <a:solidFill>
                  <a:srgbClr val="6078A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KIỂM</a:t>
            </a:r>
            <a:r>
              <a:rPr lang="en-US" sz="1800" dirty="0" smtClean="0">
                <a:solidFill>
                  <a:srgbClr val="6078A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 smtClean="0">
                <a:solidFill>
                  <a:srgbClr val="6078A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1800" dirty="0" smtClean="0">
                <a:solidFill>
                  <a:srgbClr val="6078A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 smtClean="0">
                <a:solidFill>
                  <a:srgbClr val="6078A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1800" dirty="0" smtClean="0">
                <a:solidFill>
                  <a:srgbClr val="6078A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 smtClean="0">
                <a:solidFill>
                  <a:srgbClr val="6078A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LƯỢNG</a:t>
            </a:r>
            <a:r>
              <a:rPr lang="en-US" sz="1800" dirty="0" smtClean="0">
                <a:solidFill>
                  <a:srgbClr val="6078A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 smtClean="0">
                <a:solidFill>
                  <a:srgbClr val="6078A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GIÁO</a:t>
            </a:r>
            <a:r>
              <a:rPr lang="en-US" sz="1800" dirty="0" smtClean="0">
                <a:solidFill>
                  <a:srgbClr val="6078A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 smtClean="0">
                <a:solidFill>
                  <a:srgbClr val="6078A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DỤC</a:t>
            </a:r>
            <a:endParaRPr lang="en-US" sz="1800" dirty="0">
              <a:solidFill>
                <a:srgbClr val="6078A7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43082" y="318438"/>
            <a:ext cx="986816" cy="10115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80180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24000"/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3">
            <a:extLst>
              <a:ext uri="{FF2B5EF4-FFF2-40B4-BE49-F238E27FC236}">
                <a16:creationId xmlns:a16="http://schemas.microsoft.com/office/drawing/2014/main" id="{6470BF10-2867-4861-BAE2-6B13CC7C8A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65048" y="2644170"/>
            <a:ext cx="6061900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4800" b="1" dirty="0" err="1">
                <a:solidFill>
                  <a:srgbClr val="C00000"/>
                </a:solidFill>
                <a:cs typeface="Arial" panose="020B0604020202020204" pitchFamily="34" charset="0"/>
              </a:rPr>
              <a:t>Trân</a:t>
            </a:r>
            <a:r>
              <a:rPr lang="en-US" altLang="en-US" sz="4800" b="1" dirty="0">
                <a:solidFill>
                  <a:srgbClr val="C00000"/>
                </a:solidFill>
                <a:cs typeface="Arial" panose="020B0604020202020204" pitchFamily="34" charset="0"/>
              </a:rPr>
              <a:t> </a:t>
            </a:r>
            <a:r>
              <a:rPr lang="en-US" altLang="en-US" sz="4800" b="1" dirty="0" err="1">
                <a:solidFill>
                  <a:srgbClr val="C00000"/>
                </a:solidFill>
                <a:cs typeface="Arial" panose="020B0604020202020204" pitchFamily="34" charset="0"/>
              </a:rPr>
              <a:t>trọng</a:t>
            </a:r>
            <a:r>
              <a:rPr lang="en-US" altLang="en-US" sz="4800" b="1" dirty="0">
                <a:solidFill>
                  <a:srgbClr val="C00000"/>
                </a:solidFill>
                <a:cs typeface="Arial" panose="020B0604020202020204" pitchFamily="34" charset="0"/>
              </a:rPr>
              <a:t> </a:t>
            </a:r>
            <a:r>
              <a:rPr lang="en-US" altLang="en-US" sz="4800" b="1" dirty="0" err="1">
                <a:solidFill>
                  <a:srgbClr val="C00000"/>
                </a:solidFill>
                <a:cs typeface="Arial" panose="020B0604020202020204" pitchFamily="34" charset="0"/>
              </a:rPr>
              <a:t>cảm</a:t>
            </a:r>
            <a:r>
              <a:rPr lang="en-US" altLang="en-US" sz="4800" b="1" dirty="0">
                <a:solidFill>
                  <a:srgbClr val="C00000"/>
                </a:solidFill>
                <a:cs typeface="Arial" panose="020B0604020202020204" pitchFamily="34" charset="0"/>
              </a:rPr>
              <a:t> </a:t>
            </a:r>
            <a:r>
              <a:rPr lang="en-US" altLang="en-US" sz="4800" b="1" dirty="0" err="1">
                <a:solidFill>
                  <a:srgbClr val="C00000"/>
                </a:solidFill>
                <a:cs typeface="Arial" panose="020B0604020202020204" pitchFamily="34" charset="0"/>
              </a:rPr>
              <a:t>ơn</a:t>
            </a:r>
            <a:r>
              <a:rPr lang="en-US" altLang="en-US" sz="4800" b="1" dirty="0">
                <a:solidFill>
                  <a:srgbClr val="C00000"/>
                </a:solidFill>
                <a:cs typeface="Arial" panose="020B0604020202020204" pitchFamily="34" charset="0"/>
              </a:rPr>
              <a:t> !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4800" dirty="0">
                <a:solidFill>
                  <a:srgbClr val="C00000"/>
                </a:solidFill>
                <a:cs typeface="Arial" panose="020B06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1879646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2"/>
          <p:cNvSpPr>
            <a:spLocks noGrp="1"/>
          </p:cNvSpPr>
          <p:nvPr>
            <p:ph type="title"/>
          </p:nvPr>
        </p:nvSpPr>
        <p:spPr>
          <a:xfrm>
            <a:off x="125506" y="116541"/>
            <a:ext cx="11940988" cy="1104734"/>
          </a:xfrm>
          <a:solidFill>
            <a:schemeClr val="accent6">
              <a:lumMod val="50000"/>
            </a:schemeClr>
          </a:solidFill>
          <a:ln w="57150">
            <a:solidFill>
              <a:schemeClr val="bg1"/>
            </a:solidFill>
          </a:ln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</a:pPr>
            <a:r>
              <a:rPr lang="en-US" sz="4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NỘI DUNG TRÌNH BÀY</a:t>
            </a:r>
            <a:endParaRPr lang="vi-VN" sz="4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3600474943"/>
              </p:ext>
            </p:extLst>
          </p:nvPr>
        </p:nvGraphicFramePr>
        <p:xfrm>
          <a:off x="1660203" y="1485899"/>
          <a:ext cx="8911227" cy="428185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954392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20000"/>
                <a:lumOff val="80000"/>
                <a:alpha val="59000"/>
              </a:schemeClr>
            </a:gs>
            <a:gs pos="100000">
              <a:schemeClr val="bg1"/>
            </a:gs>
          </a:gsLst>
          <a:path path="circle">
            <a:fillToRect l="50000" t="-80000" r="50000" b="18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753" y="83266"/>
            <a:ext cx="12066494" cy="625887"/>
          </a:xfrm>
          <a:solidFill>
            <a:schemeClr val="accent6">
              <a:lumMod val="50000"/>
            </a:schemeClr>
          </a:solidFill>
          <a:ln w="57150">
            <a:solidFill>
              <a:schemeClr val="bg1"/>
            </a:solidFill>
          </a:ln>
        </p:spPr>
        <p:txBody>
          <a:bodyPr anchor="ctr">
            <a:normAutofit/>
          </a:bodyPr>
          <a:lstStyle/>
          <a:p>
            <a:r>
              <a:rPr lang="en-US" sz="3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US" sz="36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Vai</a:t>
            </a:r>
            <a:r>
              <a:rPr lang="en-US" sz="3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trò</a:t>
            </a:r>
            <a:endParaRPr lang="en-US" sz="3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Rectangle: Rounded Corners 67">
            <a:extLst>
              <a:ext uri="{FF2B5EF4-FFF2-40B4-BE49-F238E27FC236}">
                <a16:creationId xmlns:a16="http://schemas.microsoft.com/office/drawing/2014/main" id="{6A144AA1-FB19-450A-BEB9-46B8050387BF}"/>
              </a:ext>
            </a:extLst>
          </p:cNvPr>
          <p:cNvSpPr/>
          <p:nvPr/>
        </p:nvSpPr>
        <p:spPr>
          <a:xfrm>
            <a:off x="271840" y="1064418"/>
            <a:ext cx="11336754" cy="5686425"/>
          </a:xfrm>
          <a:prstGeom prst="roundRect">
            <a:avLst>
              <a:gd name="adj" fmla="val 9684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18722" y="1170855"/>
            <a:ext cx="842990" cy="757062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5C309A5C-5DF5-4389-BC5E-C97ECD2B877C}"/>
              </a:ext>
            </a:extLst>
          </p:cNvPr>
          <p:cNvSpPr txBox="1"/>
          <p:nvPr/>
        </p:nvSpPr>
        <p:spPr>
          <a:xfrm>
            <a:off x="664652" y="704761"/>
            <a:ext cx="10551130" cy="446276"/>
          </a:xfrm>
          <a:prstGeom prst="rect">
            <a:avLst/>
          </a:prstGeom>
          <a:solidFill>
            <a:schemeClr val="bg1"/>
          </a:solidFill>
          <a:ln w="28575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3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SỞ GIÁO DỤC VÀ ĐÀO TẠO</a:t>
            </a:r>
            <a:endParaRPr lang="vi-VN" sz="23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Rectangle: Rounded Corners 92">
            <a:extLst>
              <a:ext uri="{FF2B5EF4-FFF2-40B4-BE49-F238E27FC236}">
                <a16:creationId xmlns:a16="http://schemas.microsoft.com/office/drawing/2014/main" id="{0B687264-B98C-4C01-B498-A7A163001A75}"/>
              </a:ext>
            </a:extLst>
          </p:cNvPr>
          <p:cNvSpPr/>
          <p:nvPr/>
        </p:nvSpPr>
        <p:spPr>
          <a:xfrm>
            <a:off x="271840" y="1947735"/>
            <a:ext cx="11115925" cy="4660235"/>
          </a:xfrm>
          <a:prstGeom prst="roundRect">
            <a:avLst/>
          </a:prstGeom>
          <a:solidFill>
            <a:srgbClr val="0C4B8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/>
            </a:pPr>
            <a:r>
              <a:rPr lang="en-US" sz="2000" b="1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vi-VN" sz="2000" b="1">
                <a:latin typeface="Times New Roman" panose="02020603050405020304" pitchFamily="18" charset="0"/>
                <a:cs typeface="Times New Roman" panose="02020603050405020304" pitchFamily="18" charset="0"/>
              </a:rPr>
              <a:t>ở </a:t>
            </a:r>
            <a:r>
              <a:rPr lang="en-US" sz="2000" b="1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vi-VN" sz="2000" b="1">
                <a:latin typeface="Times New Roman" panose="02020603050405020304" pitchFamily="18" charset="0"/>
                <a:cs typeface="Times New Roman" panose="02020603050405020304" pitchFamily="18" charset="0"/>
              </a:rPr>
              <a:t>iáo dục và </a:t>
            </a:r>
            <a:r>
              <a:rPr lang="en-US" sz="2000" b="1">
                <a:latin typeface="Times New Roman" panose="02020603050405020304" pitchFamily="18" charset="0"/>
                <a:cs typeface="Times New Roman" panose="02020603050405020304" pitchFamily="18" charset="0"/>
              </a:rPr>
              <a:t>Đ</a:t>
            </a:r>
            <a:r>
              <a:rPr lang="vi-VN" sz="2000" b="1">
                <a:latin typeface="Times New Roman" panose="02020603050405020304" pitchFamily="18" charset="0"/>
                <a:cs typeface="Times New Roman" panose="02020603050405020304" pitchFamily="18" charset="0"/>
              </a:rPr>
              <a:t>ào tạo xây dựng tập cơ sở dữ liệu học sinh trong độ tuổi tuyển sinh và đưa lên trên trang web</a:t>
            </a:r>
            <a:r>
              <a:rPr lang="en-US" sz="2000" b="1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https://tuyensinhdaucap.hcm.edu.vn</a:t>
            </a:r>
            <a:endParaRPr lang="en-US" sz="2000" b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/>
            </a:pPr>
            <a:r>
              <a:rPr lang="en-US" sz="20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PHHS vào trang tuyển sinh đầu cấp dùng mã định danh để đăng ký tuyển sinh ở quận nào. 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20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 3 lựa chọn:</a:t>
            </a:r>
          </a:p>
          <a:p>
            <a:pPr marL="800100" lvl="1" indent="-85725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en-US" sz="2000" b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Quận theo nơi thường trú (hộ khẩu) </a:t>
            </a:r>
          </a:p>
          <a:p>
            <a:pPr marL="800100" lvl="1" indent="-85725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en-US" sz="2000" b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Quận theo nơi đang sống </a:t>
            </a:r>
          </a:p>
          <a:p>
            <a:pPr marL="800100" lvl="1" indent="-85725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en-US" sz="2000" b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Quận đã học cấp 1 (chỉ dành cho cấp 2)</a:t>
            </a:r>
            <a:endParaRPr lang="en-US" sz="2000" b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/>
            </a:pPr>
            <a:r>
              <a:rPr lang="en-US" sz="20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Sở Giáo dục và Đào tạo trả toàn bộ kết quả đã đăng ký về cho các phòng Giáo dục và Đào tạo.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/>
            </a:pPr>
            <a:r>
              <a:rPr lang="en-US" sz="20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Phối hợp với các Phòng Giáo dục và Đào tạo trong việc công bố kết quả trên trang tuyển sinh đầu cấp.</a:t>
            </a:r>
            <a:endParaRPr lang="en-US" sz="2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53704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753" y="83266"/>
            <a:ext cx="12066494" cy="625887"/>
          </a:xfrm>
          <a:solidFill>
            <a:schemeClr val="accent6">
              <a:lumMod val="50000"/>
            </a:schemeClr>
          </a:solidFill>
          <a:ln w="57150">
            <a:solidFill>
              <a:schemeClr val="bg1"/>
            </a:solidFill>
          </a:ln>
        </p:spPr>
        <p:txBody>
          <a:bodyPr anchor="ctr">
            <a:normAutofit/>
          </a:bodyPr>
          <a:lstStyle/>
          <a:p>
            <a:r>
              <a:rPr lang="en-US" sz="3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3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6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Vai</a:t>
            </a:r>
            <a:r>
              <a:rPr lang="en-US" sz="3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trò</a:t>
            </a:r>
            <a:endParaRPr lang="en-US" sz="3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Rectangle: Rounded Corners 67">
            <a:extLst>
              <a:ext uri="{FF2B5EF4-FFF2-40B4-BE49-F238E27FC236}">
                <a16:creationId xmlns:a16="http://schemas.microsoft.com/office/drawing/2014/main" id="{6A144AA1-FB19-450A-BEB9-46B8050387BF}"/>
              </a:ext>
            </a:extLst>
          </p:cNvPr>
          <p:cNvSpPr/>
          <p:nvPr/>
        </p:nvSpPr>
        <p:spPr>
          <a:xfrm>
            <a:off x="271840" y="1064418"/>
            <a:ext cx="11336754" cy="5686425"/>
          </a:xfrm>
          <a:prstGeom prst="roundRect">
            <a:avLst>
              <a:gd name="adj" fmla="val 9684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C309A5C-5DF5-4389-BC5E-C97ECD2B877C}"/>
              </a:ext>
            </a:extLst>
          </p:cNvPr>
          <p:cNvSpPr txBox="1"/>
          <p:nvPr/>
        </p:nvSpPr>
        <p:spPr>
          <a:xfrm>
            <a:off x="664652" y="704761"/>
            <a:ext cx="10551130" cy="446276"/>
          </a:xfrm>
          <a:prstGeom prst="rect">
            <a:avLst/>
          </a:prstGeom>
          <a:solidFill>
            <a:schemeClr val="bg1"/>
          </a:solidFill>
          <a:ln w="28575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3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PHÒNG GIÁO DỤC VÀ ĐÀO TẠO</a:t>
            </a:r>
            <a:endParaRPr lang="vi-VN" sz="23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Rectangle: Rounded Corners 92">
            <a:extLst>
              <a:ext uri="{FF2B5EF4-FFF2-40B4-BE49-F238E27FC236}">
                <a16:creationId xmlns:a16="http://schemas.microsoft.com/office/drawing/2014/main" id="{0B687264-B98C-4C01-B498-A7A163001A75}"/>
              </a:ext>
            </a:extLst>
          </p:cNvPr>
          <p:cNvSpPr/>
          <p:nvPr/>
        </p:nvSpPr>
        <p:spPr>
          <a:xfrm>
            <a:off x="271840" y="1947735"/>
            <a:ext cx="11115925" cy="4660235"/>
          </a:xfrm>
          <a:prstGeom prst="roundRect">
            <a:avLst/>
          </a:prstGeom>
          <a:solidFill>
            <a:srgbClr val="0C4B8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/>
            </a:pPr>
            <a:r>
              <a:rPr lang="en-US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Căn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cứ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Kế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hoạch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1153/QĐ-UBND </a:t>
            </a:r>
            <a:r>
              <a:rPr lang="en-US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31 </a:t>
            </a:r>
            <a:r>
              <a:rPr lang="en-US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3 </a:t>
            </a:r>
            <a:r>
              <a:rPr lang="en-US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2023 </a:t>
            </a:r>
            <a:r>
              <a:rPr lang="en-US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Ủy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ban </a:t>
            </a:r>
            <a:r>
              <a:rPr lang="en-US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dân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xây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dựng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Kế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hoạch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tuyển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đơn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vị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/>
            </a:pPr>
            <a:r>
              <a:rPr lang="en-US" sz="20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dữ</a:t>
            </a:r>
            <a:r>
              <a:rPr lang="en-US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liệu</a:t>
            </a:r>
            <a:r>
              <a:rPr lang="en-US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đăng</a:t>
            </a:r>
            <a:r>
              <a:rPr lang="en-US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ký</a:t>
            </a:r>
            <a:r>
              <a:rPr lang="en-US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PHHS </a:t>
            </a:r>
            <a:r>
              <a:rPr lang="en-US" sz="20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trang</a:t>
            </a:r>
            <a:r>
              <a:rPr lang="en-US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tuyển</a:t>
            </a:r>
            <a:r>
              <a:rPr lang="en-US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cấp</a:t>
            </a:r>
            <a:r>
              <a:rPr lang="en-US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hệ</a:t>
            </a:r>
            <a:r>
              <a:rPr lang="en-US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thống</a:t>
            </a:r>
            <a:r>
              <a:rPr lang="en-US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tuyển</a:t>
            </a:r>
            <a:r>
              <a:rPr lang="en-US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Phòng</a:t>
            </a:r>
            <a:r>
              <a:rPr lang="en-US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Giáo</a:t>
            </a:r>
            <a:r>
              <a:rPr lang="en-US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dục</a:t>
            </a:r>
            <a:r>
              <a:rPr lang="en-US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Đào</a:t>
            </a:r>
            <a:r>
              <a:rPr lang="en-US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Phòng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Giáo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dục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Đào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hoàn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toàn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chủ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tuyến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/>
            </a:pPr>
            <a:r>
              <a:rPr lang="en-US" sz="20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Căn</a:t>
            </a:r>
            <a:r>
              <a:rPr lang="en-US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cứ</a:t>
            </a:r>
            <a:r>
              <a:rPr lang="en-US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thời</a:t>
            </a:r>
            <a:r>
              <a:rPr lang="en-US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gian</a:t>
            </a:r>
            <a:r>
              <a:rPr lang="en-US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bố</a:t>
            </a:r>
            <a:r>
              <a:rPr lang="en-US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phối</a:t>
            </a:r>
            <a:r>
              <a:rPr lang="en-US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Sở</a:t>
            </a:r>
            <a:r>
              <a:rPr lang="en-US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Giáo</a:t>
            </a:r>
            <a:r>
              <a:rPr lang="en-US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dục</a:t>
            </a:r>
            <a:r>
              <a:rPr lang="en-US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Đào</a:t>
            </a:r>
            <a:r>
              <a:rPr lang="en-US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gửi</a:t>
            </a:r>
            <a:r>
              <a:rPr lang="en-US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dữ</a:t>
            </a:r>
            <a:r>
              <a:rPr lang="en-US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liệu</a:t>
            </a:r>
            <a:r>
              <a:rPr lang="en-US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trang</a:t>
            </a:r>
            <a:r>
              <a:rPr lang="en-US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tuyển</a:t>
            </a:r>
            <a:r>
              <a:rPr lang="en-US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cấp</a:t>
            </a:r>
            <a:r>
              <a:rPr lang="en-US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PHHS </a:t>
            </a:r>
            <a:r>
              <a:rPr lang="en-US" sz="20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</a:t>
            </a:r>
            <a:r>
              <a:rPr lang="en-US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cứu</a:t>
            </a:r>
            <a:r>
              <a:rPr lang="en-US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5653" y="1194578"/>
            <a:ext cx="609128" cy="6229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8307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753" y="83266"/>
            <a:ext cx="12066494" cy="625887"/>
          </a:xfrm>
          <a:solidFill>
            <a:schemeClr val="accent6">
              <a:lumMod val="50000"/>
            </a:schemeClr>
          </a:solidFill>
          <a:ln w="57150">
            <a:solidFill>
              <a:schemeClr val="bg1"/>
            </a:solidFill>
          </a:ln>
        </p:spPr>
        <p:txBody>
          <a:bodyPr anchor="ctr">
            <a:normAutofit/>
          </a:bodyPr>
          <a:lstStyle/>
          <a:p>
            <a:r>
              <a:rPr lang="en-US" sz="3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US" sz="36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sz="3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bước</a:t>
            </a:r>
            <a:r>
              <a:rPr lang="en-US" sz="3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thực</a:t>
            </a:r>
            <a:r>
              <a:rPr lang="en-US" sz="3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hiện</a:t>
            </a:r>
            <a:endParaRPr lang="en-US" sz="3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225162" y="875143"/>
            <a:ext cx="2213242" cy="1533351"/>
            <a:chOff x="498859" y="837822"/>
            <a:chExt cx="2034074" cy="1608581"/>
          </a:xfrm>
        </p:grpSpPr>
        <p:pic>
          <p:nvPicPr>
            <p:cNvPr id="4" name="Picture 3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93254" y="837822"/>
              <a:ext cx="986816" cy="1011599"/>
            </a:xfrm>
            <a:prstGeom prst="rect">
              <a:avLst/>
            </a:prstGeom>
          </p:spPr>
        </p:pic>
        <p:sp>
          <p:nvSpPr>
            <p:cNvPr id="3" name="TextBox 2"/>
            <p:cNvSpPr txBox="1"/>
            <p:nvPr/>
          </p:nvSpPr>
          <p:spPr>
            <a:xfrm>
              <a:off x="498859" y="2058951"/>
              <a:ext cx="2034074" cy="38745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Tạo</a:t>
              </a:r>
              <a:r>
                <a:rPr lang="en-US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tập</a:t>
              </a:r>
              <a:r>
                <a:rPr lang="en-US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cơ</a:t>
              </a:r>
              <a:r>
                <a:rPr lang="en-US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sở</a:t>
              </a:r>
              <a:r>
                <a:rPr lang="en-US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dữ</a:t>
              </a:r>
              <a:r>
                <a:rPr lang="en-US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liệu</a:t>
              </a:r>
              <a:endParaRPr lang="en-US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7" name="Right Arrow 6"/>
          <p:cNvSpPr/>
          <p:nvPr/>
        </p:nvSpPr>
        <p:spPr>
          <a:xfrm rot="5400000">
            <a:off x="902574" y="2645869"/>
            <a:ext cx="858416" cy="40628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89729" y="3507950"/>
            <a:ext cx="2248675" cy="2646510"/>
            <a:chOff x="3517643" y="714986"/>
            <a:chExt cx="2248675" cy="2646510"/>
          </a:xfrm>
        </p:grpSpPr>
        <p:pic>
          <p:nvPicPr>
            <p:cNvPr id="8" name="Picture 7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844210" y="714986"/>
              <a:ext cx="1505339" cy="1505339"/>
            </a:xfrm>
            <a:prstGeom prst="rect">
              <a:avLst/>
            </a:prstGeom>
          </p:spPr>
        </p:pic>
        <p:pic>
          <p:nvPicPr>
            <p:cNvPr id="10" name="Picture 9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808375" y="1262382"/>
              <a:ext cx="957943" cy="957943"/>
            </a:xfrm>
            <a:prstGeom prst="rect">
              <a:avLst/>
            </a:prstGeom>
          </p:spPr>
        </p:pic>
        <p:sp>
          <p:nvSpPr>
            <p:cNvPr id="11" name="TextBox 10"/>
            <p:cNvSpPr txBox="1"/>
            <p:nvPr/>
          </p:nvSpPr>
          <p:spPr>
            <a:xfrm>
              <a:off x="3517643" y="2161167"/>
              <a:ext cx="2174030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Cha </a:t>
              </a:r>
              <a:r>
                <a:rPr lang="en-US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mẹ</a:t>
              </a:r>
              <a:r>
                <a:rPr lang="en-US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học</a:t>
              </a:r>
              <a:r>
                <a:rPr lang="en-US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sinh</a:t>
              </a:r>
              <a:r>
                <a:rPr lang="en-US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rà</a:t>
              </a:r>
              <a:r>
                <a:rPr lang="en-US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soát</a:t>
              </a:r>
              <a:r>
                <a:rPr lang="en-US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dữ</a:t>
              </a:r>
              <a:r>
                <a:rPr lang="en-US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liệu</a:t>
              </a:r>
              <a:r>
                <a:rPr lang="en-US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trên</a:t>
              </a:r>
              <a:r>
                <a:rPr lang="en-US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trang</a:t>
              </a:r>
              <a:r>
                <a:rPr lang="en-US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tuyển</a:t>
              </a:r>
              <a:r>
                <a:rPr lang="en-US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sinh</a:t>
              </a:r>
              <a:r>
                <a:rPr lang="en-US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đầu</a:t>
              </a:r>
              <a:r>
                <a:rPr lang="en-US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cấp</a:t>
              </a:r>
              <a:r>
                <a:rPr lang="en-US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của</a:t>
              </a:r>
              <a:r>
                <a:rPr lang="en-US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Sở</a:t>
              </a:r>
              <a:r>
                <a:rPr lang="en-US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GDĐT</a:t>
              </a:r>
              <a:endParaRPr lang="en-US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cxnSp>
        <p:nvCxnSpPr>
          <p:cNvPr id="35" name="Straight Connector 34"/>
          <p:cNvCxnSpPr/>
          <p:nvPr/>
        </p:nvCxnSpPr>
        <p:spPr>
          <a:xfrm flipH="1">
            <a:off x="2468990" y="2131883"/>
            <a:ext cx="5946" cy="3989105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/>
          <p:nvPr/>
        </p:nvCxnSpPr>
        <p:spPr>
          <a:xfrm flipV="1">
            <a:off x="2455465" y="2131726"/>
            <a:ext cx="827315" cy="12441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 flipV="1">
            <a:off x="2455464" y="4168428"/>
            <a:ext cx="827315" cy="12441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/>
          <p:nvPr/>
        </p:nvCxnSpPr>
        <p:spPr>
          <a:xfrm flipV="1">
            <a:off x="2455464" y="6085215"/>
            <a:ext cx="827315" cy="12441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4" name="Group 43"/>
          <p:cNvGrpSpPr/>
          <p:nvPr/>
        </p:nvGrpSpPr>
        <p:grpSpPr>
          <a:xfrm>
            <a:off x="3393415" y="1291086"/>
            <a:ext cx="1362264" cy="1311988"/>
            <a:chOff x="3393415" y="1291086"/>
            <a:chExt cx="1362264" cy="1311988"/>
          </a:xfrm>
        </p:grpSpPr>
        <p:pic>
          <p:nvPicPr>
            <p:cNvPr id="40" name="Picture 39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607836" y="1669652"/>
              <a:ext cx="933422" cy="933422"/>
            </a:xfrm>
            <a:prstGeom prst="rect">
              <a:avLst/>
            </a:prstGeom>
          </p:spPr>
        </p:pic>
        <p:sp>
          <p:nvSpPr>
            <p:cNvPr id="41" name="TextBox 40"/>
            <p:cNvSpPr txBox="1"/>
            <p:nvPr/>
          </p:nvSpPr>
          <p:spPr>
            <a:xfrm>
              <a:off x="3393415" y="1291086"/>
              <a:ext cx="136226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Sai </a:t>
              </a:r>
              <a:r>
                <a:rPr lang="en-US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thông</a:t>
              </a:r>
              <a:r>
                <a:rPr lang="en-US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tin </a:t>
              </a:r>
              <a:endParaRPr lang="en-US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cxnSp>
        <p:nvCxnSpPr>
          <p:cNvPr id="45" name="Straight Arrow Connector 44"/>
          <p:cNvCxnSpPr/>
          <p:nvPr/>
        </p:nvCxnSpPr>
        <p:spPr>
          <a:xfrm flipV="1">
            <a:off x="4627985" y="2089603"/>
            <a:ext cx="827315" cy="12441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8" name="Group 47"/>
          <p:cNvGrpSpPr/>
          <p:nvPr/>
        </p:nvGrpSpPr>
        <p:grpSpPr>
          <a:xfrm>
            <a:off x="4711410" y="961097"/>
            <a:ext cx="3238820" cy="1725799"/>
            <a:chOff x="4928576" y="1014087"/>
            <a:chExt cx="3238820" cy="1725799"/>
          </a:xfrm>
        </p:grpSpPr>
        <p:pic>
          <p:nvPicPr>
            <p:cNvPr id="46" name="Picture 45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921633" y="1629547"/>
              <a:ext cx="1110339" cy="1110339"/>
            </a:xfrm>
            <a:prstGeom prst="rect">
              <a:avLst/>
            </a:prstGeom>
          </p:spPr>
        </p:pic>
        <p:sp>
          <p:nvSpPr>
            <p:cNvPr id="47" name="TextBox 46"/>
            <p:cNvSpPr txBox="1"/>
            <p:nvPr/>
          </p:nvSpPr>
          <p:spPr>
            <a:xfrm>
              <a:off x="4928576" y="1014087"/>
              <a:ext cx="323882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Thông</a:t>
              </a:r>
              <a:r>
                <a:rPr lang="en-US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báo</a:t>
              </a:r>
              <a:r>
                <a:rPr lang="en-US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cho</a:t>
              </a:r>
              <a:r>
                <a:rPr lang="en-US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các</a:t>
              </a:r>
              <a:r>
                <a:rPr lang="en-US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phòng</a:t>
              </a:r>
              <a:r>
                <a:rPr lang="en-US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giáo</a:t>
              </a:r>
              <a:r>
                <a:rPr lang="en-US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dục</a:t>
              </a:r>
              <a:r>
                <a:rPr lang="en-US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en-US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đơn</a:t>
              </a:r>
              <a:r>
                <a:rPr lang="en-US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vị</a:t>
              </a:r>
              <a:r>
                <a:rPr lang="en-US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để</a:t>
              </a:r>
              <a:r>
                <a:rPr lang="en-US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điều</a:t>
              </a:r>
              <a:r>
                <a:rPr lang="en-US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chỉnh</a:t>
              </a:r>
              <a:endParaRPr lang="en-US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cxnSp>
        <p:nvCxnSpPr>
          <p:cNvPr id="50" name="Elbow Connector 49"/>
          <p:cNvCxnSpPr/>
          <p:nvPr/>
        </p:nvCxnSpPr>
        <p:spPr>
          <a:xfrm flipH="1" flipV="1">
            <a:off x="1408782" y="976670"/>
            <a:ext cx="5797557" cy="1340445"/>
          </a:xfrm>
          <a:prstGeom prst="bentConnector4">
            <a:avLst>
              <a:gd name="adj1" fmla="val -16926"/>
              <a:gd name="adj2" fmla="val 117054"/>
            </a:avLst>
          </a:prstGeom>
          <a:ln w="5715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3" name="Group 62"/>
          <p:cNvGrpSpPr/>
          <p:nvPr/>
        </p:nvGrpSpPr>
        <p:grpSpPr>
          <a:xfrm>
            <a:off x="2642120" y="2858921"/>
            <a:ext cx="2142748" cy="1646018"/>
            <a:chOff x="3003401" y="2902730"/>
            <a:chExt cx="2142748" cy="1646018"/>
          </a:xfrm>
        </p:grpSpPr>
        <p:pic>
          <p:nvPicPr>
            <p:cNvPr id="57" name="Picture 56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95397" y="3464367"/>
              <a:ext cx="1032588" cy="1032588"/>
            </a:xfrm>
            <a:prstGeom prst="rect">
              <a:avLst/>
            </a:prstGeom>
          </p:spPr>
        </p:pic>
        <p:pic>
          <p:nvPicPr>
            <p:cNvPr id="56" name="Picture 55"/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032065" y="3872243"/>
              <a:ext cx="676505" cy="676505"/>
            </a:xfrm>
            <a:prstGeom prst="rect">
              <a:avLst/>
            </a:prstGeom>
          </p:spPr>
        </p:pic>
        <p:sp>
          <p:nvSpPr>
            <p:cNvPr id="58" name="TextBox 57"/>
            <p:cNvSpPr txBox="1"/>
            <p:nvPr/>
          </p:nvSpPr>
          <p:spPr>
            <a:xfrm>
              <a:off x="3003401" y="2902730"/>
              <a:ext cx="214274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Thông</a:t>
              </a:r>
              <a:r>
                <a:rPr lang="en-US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tin </a:t>
              </a:r>
              <a:r>
                <a:rPr lang="en-US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chính</a:t>
              </a:r>
              <a:r>
                <a:rPr lang="en-US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xác</a:t>
              </a:r>
              <a:endParaRPr lang="en-US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cxnSp>
        <p:nvCxnSpPr>
          <p:cNvPr id="59" name="Straight Arrow Connector 58"/>
          <p:cNvCxnSpPr/>
          <p:nvPr/>
        </p:nvCxnSpPr>
        <p:spPr>
          <a:xfrm flipV="1">
            <a:off x="4485136" y="4042905"/>
            <a:ext cx="827315" cy="12441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Arrow Connector 64"/>
          <p:cNvCxnSpPr/>
          <p:nvPr/>
        </p:nvCxnSpPr>
        <p:spPr>
          <a:xfrm flipV="1">
            <a:off x="8668428" y="4109403"/>
            <a:ext cx="463698" cy="6972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7" name="Group 86"/>
          <p:cNvGrpSpPr/>
          <p:nvPr/>
        </p:nvGrpSpPr>
        <p:grpSpPr>
          <a:xfrm>
            <a:off x="8604911" y="2638139"/>
            <a:ext cx="2067312" cy="1841625"/>
            <a:chOff x="7135913" y="2409877"/>
            <a:chExt cx="2920577" cy="1941786"/>
          </a:xfrm>
        </p:grpSpPr>
        <p:pic>
          <p:nvPicPr>
            <p:cNvPr id="64" name="Picture 63"/>
            <p:cNvPicPr>
              <a:picLocks noChangeAspect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862899" y="3392823"/>
              <a:ext cx="1256118" cy="958840"/>
            </a:xfrm>
            <a:prstGeom prst="rect">
              <a:avLst/>
            </a:prstGeom>
          </p:spPr>
        </p:pic>
        <p:sp>
          <p:nvSpPr>
            <p:cNvPr id="66" name="TextBox 65"/>
            <p:cNvSpPr txBox="1"/>
            <p:nvPr/>
          </p:nvSpPr>
          <p:spPr>
            <a:xfrm>
              <a:off x="7135913" y="2409877"/>
              <a:ext cx="2920577" cy="97354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Gửi</a:t>
              </a:r>
              <a:r>
                <a:rPr lang="en-US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dữ</a:t>
              </a:r>
              <a:r>
                <a:rPr lang="en-US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liệu</a:t>
              </a:r>
              <a:r>
                <a:rPr lang="en-US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trực</a:t>
              </a:r>
              <a:r>
                <a:rPr lang="en-US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tuyến</a:t>
              </a:r>
              <a:r>
                <a:rPr lang="en-US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về</a:t>
              </a:r>
              <a:r>
                <a:rPr lang="en-US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cho</a:t>
              </a:r>
              <a:r>
                <a:rPr lang="en-US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PGD </a:t>
              </a:r>
              <a:r>
                <a:rPr lang="en-US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theo</a:t>
              </a:r>
              <a:r>
                <a:rPr lang="en-US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quận</a:t>
              </a:r>
              <a:r>
                <a:rPr lang="en-US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đã</a:t>
              </a:r>
              <a:r>
                <a:rPr lang="en-US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chọn</a:t>
              </a:r>
              <a:endParaRPr lang="en-US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88" name="Group 87"/>
          <p:cNvGrpSpPr/>
          <p:nvPr/>
        </p:nvGrpSpPr>
        <p:grpSpPr>
          <a:xfrm>
            <a:off x="10371172" y="2789675"/>
            <a:ext cx="1908830" cy="1627082"/>
            <a:chOff x="9313702" y="2761966"/>
            <a:chExt cx="1908830" cy="1627082"/>
          </a:xfrm>
        </p:grpSpPr>
        <p:pic>
          <p:nvPicPr>
            <p:cNvPr id="67" name="Picture 66"/>
            <p:cNvPicPr>
              <a:picLocks noChangeAspect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793122" y="3507950"/>
              <a:ext cx="881098" cy="881098"/>
            </a:xfrm>
            <a:prstGeom prst="rect">
              <a:avLst/>
            </a:prstGeom>
          </p:spPr>
        </p:pic>
        <p:sp>
          <p:nvSpPr>
            <p:cNvPr id="68" name="TextBox 67"/>
            <p:cNvSpPr txBox="1"/>
            <p:nvPr/>
          </p:nvSpPr>
          <p:spPr>
            <a:xfrm>
              <a:off x="9313702" y="2761966"/>
              <a:ext cx="190883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PGD </a:t>
              </a:r>
              <a:r>
                <a:rPr lang="en-US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Phân</a:t>
              </a:r>
              <a:r>
                <a:rPr lang="en-US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luồng</a:t>
              </a:r>
              <a:r>
                <a:rPr lang="en-US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br>
                <a:rPr lang="en-US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</a:br>
              <a:r>
                <a:rPr lang="en-US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học</a:t>
              </a:r>
              <a:r>
                <a:rPr lang="en-US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sinh</a:t>
              </a:r>
              <a:endParaRPr lang="en-US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cxnSp>
        <p:nvCxnSpPr>
          <p:cNvPr id="69" name="Straight Arrow Connector 68"/>
          <p:cNvCxnSpPr/>
          <p:nvPr/>
        </p:nvCxnSpPr>
        <p:spPr>
          <a:xfrm flipV="1">
            <a:off x="9954777" y="4103934"/>
            <a:ext cx="827315" cy="12441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Elbow Connector 69"/>
          <p:cNvCxnSpPr>
            <a:stCxn id="11" idx="2"/>
            <a:endCxn id="95" idx="2"/>
          </p:cNvCxnSpPr>
          <p:nvPr/>
        </p:nvCxnSpPr>
        <p:spPr>
          <a:xfrm rot="16200000" flipH="1">
            <a:off x="6012397" y="1418807"/>
            <a:ext cx="325340" cy="9796646"/>
          </a:xfrm>
          <a:prstGeom prst="bentConnector3">
            <a:avLst>
              <a:gd name="adj1" fmla="val 170265"/>
            </a:avLst>
          </a:prstGeom>
          <a:ln w="5715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1" name="Group 80"/>
          <p:cNvGrpSpPr/>
          <p:nvPr/>
        </p:nvGrpSpPr>
        <p:grpSpPr>
          <a:xfrm>
            <a:off x="2831164" y="4858366"/>
            <a:ext cx="2142748" cy="1434126"/>
            <a:chOff x="3122646" y="4864603"/>
            <a:chExt cx="2142748" cy="1434126"/>
          </a:xfrm>
        </p:grpSpPr>
        <p:pic>
          <p:nvPicPr>
            <p:cNvPr id="79" name="Picture 78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58253" y="5266141"/>
              <a:ext cx="1032588" cy="1032588"/>
            </a:xfrm>
            <a:prstGeom prst="rect">
              <a:avLst/>
            </a:prstGeom>
          </p:spPr>
        </p:pic>
        <p:pic>
          <p:nvPicPr>
            <p:cNvPr id="78" name="Picture 77"/>
            <p:cNvPicPr>
              <a:picLocks noChangeAspect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172784" y="5762943"/>
              <a:ext cx="535786" cy="535786"/>
            </a:xfrm>
            <a:prstGeom prst="rect">
              <a:avLst/>
            </a:prstGeom>
          </p:spPr>
        </p:pic>
        <p:sp>
          <p:nvSpPr>
            <p:cNvPr id="80" name="TextBox 79"/>
            <p:cNvSpPr txBox="1"/>
            <p:nvPr/>
          </p:nvSpPr>
          <p:spPr>
            <a:xfrm>
              <a:off x="3122646" y="4864603"/>
              <a:ext cx="214274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Trường</a:t>
              </a:r>
              <a:r>
                <a:rPr lang="en-US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hợp</a:t>
              </a:r>
              <a:r>
                <a:rPr lang="en-US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đặc</a:t>
              </a:r>
              <a:r>
                <a:rPr lang="en-US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biệt</a:t>
              </a:r>
              <a:endParaRPr lang="en-US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cxnSp>
        <p:nvCxnSpPr>
          <p:cNvPr id="82" name="Straight Arrow Connector 81"/>
          <p:cNvCxnSpPr/>
          <p:nvPr/>
        </p:nvCxnSpPr>
        <p:spPr>
          <a:xfrm flipV="1">
            <a:off x="4341120" y="5650236"/>
            <a:ext cx="827315" cy="12441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6" name="Group 85"/>
          <p:cNvGrpSpPr/>
          <p:nvPr/>
        </p:nvGrpSpPr>
        <p:grpSpPr>
          <a:xfrm>
            <a:off x="5459306" y="4667450"/>
            <a:ext cx="3269876" cy="1631278"/>
            <a:chOff x="5459306" y="4667450"/>
            <a:chExt cx="3269876" cy="1631278"/>
          </a:xfrm>
        </p:grpSpPr>
        <p:pic>
          <p:nvPicPr>
            <p:cNvPr id="84" name="Picture 83"/>
            <p:cNvPicPr>
              <a:picLocks noChangeAspect="1"/>
            </p:cNvPicPr>
            <p:nvPr/>
          </p:nvPicPr>
          <p:blipFill>
            <a:blip r:embed="rId1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488580" y="5130815"/>
              <a:ext cx="1167913" cy="1167913"/>
            </a:xfrm>
            <a:prstGeom prst="rect">
              <a:avLst/>
            </a:prstGeom>
          </p:spPr>
        </p:pic>
        <p:sp>
          <p:nvSpPr>
            <p:cNvPr id="85" name="TextBox 84"/>
            <p:cNvSpPr txBox="1"/>
            <p:nvPr/>
          </p:nvSpPr>
          <p:spPr>
            <a:xfrm>
              <a:off x="5459306" y="4667450"/>
              <a:ext cx="3269876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Nhập</a:t>
              </a:r>
              <a:r>
                <a:rPr lang="en-US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vào</a:t>
              </a:r>
              <a:r>
                <a:rPr lang="en-US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đợt</a:t>
              </a:r>
              <a:r>
                <a:rPr lang="en-US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2, 3, … </a:t>
              </a:r>
              <a:r>
                <a:rPr lang="en-US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tùy</a:t>
              </a:r>
              <a:r>
                <a:rPr lang="en-US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theo</a:t>
              </a:r>
              <a:r>
                <a:rPr lang="en-US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chỉ</a:t>
              </a:r>
              <a:r>
                <a:rPr lang="en-US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tiêu</a:t>
              </a:r>
              <a:r>
                <a:rPr lang="en-US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và</a:t>
              </a:r>
              <a:r>
                <a:rPr lang="en-US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kế</a:t>
              </a:r>
              <a:r>
                <a:rPr lang="en-US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hoạch</a:t>
              </a:r>
              <a:r>
                <a:rPr lang="en-US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của</a:t>
              </a:r>
              <a:r>
                <a:rPr lang="en-US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các</a:t>
              </a:r>
              <a:r>
                <a:rPr lang="en-US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PGD</a:t>
              </a:r>
              <a:endParaRPr lang="en-US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25" name="Group 24"/>
          <p:cNvGrpSpPr/>
          <p:nvPr/>
        </p:nvGrpSpPr>
        <p:grpSpPr>
          <a:xfrm>
            <a:off x="5311218" y="2980329"/>
            <a:ext cx="3257161" cy="1644381"/>
            <a:chOff x="5422772" y="2921663"/>
            <a:chExt cx="3257161" cy="1644381"/>
          </a:xfrm>
        </p:grpSpPr>
        <p:sp>
          <p:nvSpPr>
            <p:cNvPr id="24" name="Rounded Rectangle 23"/>
            <p:cNvSpPr/>
            <p:nvPr/>
          </p:nvSpPr>
          <p:spPr>
            <a:xfrm>
              <a:off x="5422772" y="2947416"/>
              <a:ext cx="3257161" cy="1618628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TextBox 73"/>
            <p:cNvSpPr txBox="1"/>
            <p:nvPr/>
          </p:nvSpPr>
          <p:spPr>
            <a:xfrm>
              <a:off x="5436492" y="2921663"/>
              <a:ext cx="3024715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Chọn</a:t>
              </a:r>
              <a:r>
                <a:rPr lang="en-US" sz="16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1600" b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Quận</a:t>
              </a:r>
              <a:r>
                <a:rPr lang="en-US" sz="16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1600" b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muốn</a:t>
              </a:r>
              <a:r>
                <a:rPr lang="en-US" sz="16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1600" b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đăng</a:t>
              </a:r>
              <a:r>
                <a:rPr lang="en-US" sz="16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1600" b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ký</a:t>
              </a:r>
              <a:r>
                <a:rPr lang="en-US" sz="16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</a:p>
            <a:p>
              <a:pPr algn="ctr"/>
              <a:r>
                <a:rPr lang="en-US" sz="1600" b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tuyển</a:t>
              </a:r>
              <a:r>
                <a:rPr lang="en-US" sz="16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1600" b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sinh</a:t>
              </a:r>
              <a:endPara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7" name="TextBox 76"/>
            <p:cNvSpPr txBox="1"/>
            <p:nvPr/>
          </p:nvSpPr>
          <p:spPr>
            <a:xfrm>
              <a:off x="5422772" y="3407214"/>
              <a:ext cx="259886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1. </a:t>
              </a:r>
              <a:r>
                <a:rPr lang="en-US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Quận</a:t>
              </a:r>
              <a:r>
                <a:rPr lang="en-US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theo</a:t>
              </a:r>
              <a:r>
                <a:rPr lang="en-US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nơi</a:t>
              </a:r>
              <a:r>
                <a:rPr lang="en-US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cư</a:t>
              </a:r>
              <a:r>
                <a:rPr lang="en-US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trú</a:t>
              </a:r>
              <a:endParaRPr lang="en-US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9" name="TextBox 88"/>
            <p:cNvSpPr txBox="1"/>
            <p:nvPr/>
          </p:nvSpPr>
          <p:spPr>
            <a:xfrm>
              <a:off x="5503357" y="3747043"/>
              <a:ext cx="278222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2. </a:t>
              </a:r>
              <a:r>
                <a:rPr lang="en-US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Quận</a:t>
              </a:r>
              <a:r>
                <a:rPr lang="en-US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theo</a:t>
              </a:r>
              <a:r>
                <a:rPr lang="en-US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nơi</a:t>
              </a:r>
              <a:r>
                <a:rPr lang="en-US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ở </a:t>
              </a:r>
              <a:r>
                <a:rPr lang="en-US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hiện</a:t>
              </a:r>
              <a:r>
                <a:rPr lang="en-US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tại</a:t>
              </a:r>
              <a:endParaRPr lang="en-US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0" name="TextBox 89"/>
            <p:cNvSpPr txBox="1"/>
            <p:nvPr/>
          </p:nvSpPr>
          <p:spPr>
            <a:xfrm>
              <a:off x="5477025" y="4122501"/>
              <a:ext cx="310791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3. </a:t>
              </a:r>
              <a:r>
                <a:rPr lang="en-US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Quận</a:t>
              </a:r>
              <a:r>
                <a:rPr lang="en-US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theo</a:t>
              </a:r>
              <a:r>
                <a:rPr lang="en-US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trường</a:t>
              </a:r>
              <a:r>
                <a:rPr lang="en-US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đang</a:t>
              </a:r>
              <a:r>
                <a:rPr lang="en-US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học</a:t>
              </a:r>
              <a:endParaRPr lang="en-US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94" name="Group 93"/>
          <p:cNvGrpSpPr/>
          <p:nvPr/>
        </p:nvGrpSpPr>
        <p:grpSpPr>
          <a:xfrm>
            <a:off x="9954778" y="4824288"/>
            <a:ext cx="2237224" cy="1655512"/>
            <a:chOff x="4936500" y="2771706"/>
            <a:chExt cx="2520125" cy="1733832"/>
          </a:xfrm>
        </p:grpSpPr>
        <p:pic>
          <p:nvPicPr>
            <p:cNvPr id="95" name="Picture 94"/>
            <p:cNvPicPr>
              <a:picLocks noChangeAspect="1"/>
            </p:cNvPicPr>
            <p:nvPr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635867" y="3384146"/>
              <a:ext cx="1121392" cy="1121392"/>
            </a:xfrm>
            <a:prstGeom prst="rect">
              <a:avLst/>
            </a:prstGeom>
          </p:spPr>
        </p:pic>
        <p:sp>
          <p:nvSpPr>
            <p:cNvPr id="96" name="TextBox 95"/>
            <p:cNvSpPr txBox="1"/>
            <p:nvPr/>
          </p:nvSpPr>
          <p:spPr>
            <a:xfrm>
              <a:off x="4936500" y="2771706"/>
              <a:ext cx="2520125" cy="61244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Gửi</a:t>
              </a:r>
              <a:r>
                <a:rPr lang="en-US" sz="16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16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kết</a:t>
              </a:r>
              <a:r>
                <a:rPr lang="en-US" sz="16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16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quả</a:t>
              </a:r>
              <a:r>
                <a:rPr lang="en-US" sz="16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16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tuyển</a:t>
              </a:r>
              <a:r>
                <a:rPr lang="en-US" sz="16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16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sinh</a:t>
              </a:r>
              <a:r>
                <a:rPr lang="en-US" sz="16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16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về</a:t>
              </a:r>
              <a:r>
                <a:rPr lang="en-US" sz="16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16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trục</a:t>
              </a:r>
              <a:r>
                <a:rPr lang="en-US" sz="16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CSDL </a:t>
              </a:r>
              <a:r>
                <a:rPr lang="en-US" sz="16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ngành</a:t>
              </a:r>
              <a:endParaRPr lang="en-US" sz="16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cxnSp>
        <p:nvCxnSpPr>
          <p:cNvPr id="97" name="Straight Arrow Connector 96"/>
          <p:cNvCxnSpPr/>
          <p:nvPr/>
        </p:nvCxnSpPr>
        <p:spPr>
          <a:xfrm>
            <a:off x="11308556" y="4466020"/>
            <a:ext cx="0" cy="473244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272017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1" dur="2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1" dur="2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6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6" dur="2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5" dur="20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0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5" dur="20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0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95" dur="20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0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0" dur="20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5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0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753" y="83266"/>
            <a:ext cx="12066494" cy="625887"/>
          </a:xfrm>
          <a:solidFill>
            <a:schemeClr val="accent6">
              <a:lumMod val="50000"/>
            </a:schemeClr>
          </a:solidFill>
          <a:ln w="57150">
            <a:solidFill>
              <a:schemeClr val="bg1"/>
            </a:solidFill>
          </a:ln>
        </p:spPr>
        <p:txBody>
          <a:bodyPr anchor="ctr">
            <a:normAutofit/>
          </a:bodyPr>
          <a:lstStyle/>
          <a:p>
            <a:r>
              <a:rPr lang="en-US" sz="3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en-US" sz="36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Một</a:t>
            </a:r>
            <a:r>
              <a:rPr lang="en-US" sz="3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số</a:t>
            </a:r>
            <a:r>
              <a:rPr lang="en-US" sz="3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câu</a:t>
            </a:r>
            <a:r>
              <a:rPr lang="en-US" sz="3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hỏi</a:t>
            </a:r>
            <a:endParaRPr lang="en-US" sz="3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Rectangle: Rounded Corners 67">
            <a:extLst>
              <a:ext uri="{FF2B5EF4-FFF2-40B4-BE49-F238E27FC236}">
                <a16:creationId xmlns:a16="http://schemas.microsoft.com/office/drawing/2014/main" id="{6A144AA1-FB19-450A-BEB9-46B8050387BF}"/>
              </a:ext>
            </a:extLst>
          </p:cNvPr>
          <p:cNvSpPr/>
          <p:nvPr/>
        </p:nvSpPr>
        <p:spPr>
          <a:xfrm>
            <a:off x="271840" y="1064418"/>
            <a:ext cx="11336754" cy="5686425"/>
          </a:xfrm>
          <a:prstGeom prst="roundRect">
            <a:avLst>
              <a:gd name="adj" fmla="val 9684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18722" y="1170855"/>
            <a:ext cx="842990" cy="757062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5C309A5C-5DF5-4389-BC5E-C97ECD2B877C}"/>
              </a:ext>
            </a:extLst>
          </p:cNvPr>
          <p:cNvSpPr txBox="1"/>
          <p:nvPr/>
        </p:nvSpPr>
        <p:spPr>
          <a:xfrm>
            <a:off x="664652" y="704761"/>
            <a:ext cx="10551130" cy="446276"/>
          </a:xfrm>
          <a:prstGeom prst="rect">
            <a:avLst/>
          </a:prstGeom>
          <a:solidFill>
            <a:schemeClr val="bg1"/>
          </a:solidFill>
          <a:ln w="28575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3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SỞ GIÁO DỤC VÀ ĐÀO TẠO</a:t>
            </a:r>
            <a:endParaRPr lang="vi-VN" sz="23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Rectangle: Rounded Corners 92">
            <a:extLst>
              <a:ext uri="{FF2B5EF4-FFF2-40B4-BE49-F238E27FC236}">
                <a16:creationId xmlns:a16="http://schemas.microsoft.com/office/drawing/2014/main" id="{0B687264-B98C-4C01-B498-A7A163001A75}"/>
              </a:ext>
            </a:extLst>
          </p:cNvPr>
          <p:cNvSpPr/>
          <p:nvPr/>
        </p:nvSpPr>
        <p:spPr>
          <a:xfrm>
            <a:off x="271840" y="1947735"/>
            <a:ext cx="11115925" cy="4660235"/>
          </a:xfrm>
          <a:prstGeom prst="roundRect">
            <a:avLst/>
          </a:prstGeom>
          <a:solidFill>
            <a:srgbClr val="0C4B8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/>
            </a:pPr>
            <a:r>
              <a:rPr lang="en-US" sz="20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mã</a:t>
            </a:r>
            <a:r>
              <a:rPr lang="en-US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danh</a:t>
            </a:r>
            <a:r>
              <a:rPr lang="en-US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20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Trả</a:t>
            </a:r>
            <a:r>
              <a:rPr lang="en-US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0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Hệ</a:t>
            </a:r>
            <a:r>
              <a:rPr lang="en-US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thống</a:t>
            </a:r>
            <a:r>
              <a:rPr lang="en-US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tại</a:t>
            </a:r>
            <a:r>
              <a:rPr lang="en-US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hỗ</a:t>
            </a:r>
            <a:r>
              <a:rPr lang="en-US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trợ</a:t>
            </a:r>
            <a:r>
              <a:rPr lang="en-US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cấp</a:t>
            </a:r>
            <a:r>
              <a:rPr lang="en-US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mã</a:t>
            </a:r>
            <a:r>
              <a:rPr lang="en-US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tạm</a:t>
            </a:r>
            <a:r>
              <a:rPr lang="en-US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/>
            </a:pPr>
            <a:r>
              <a:rPr lang="en-US" sz="20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Hệ</a:t>
            </a:r>
            <a:r>
              <a:rPr lang="en-US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thống</a:t>
            </a:r>
            <a:r>
              <a:rPr lang="en-US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mới</a:t>
            </a:r>
            <a:r>
              <a:rPr lang="en-US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PHHS </a:t>
            </a:r>
            <a:r>
              <a:rPr lang="en-US" sz="20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sẽ</a:t>
            </a:r>
            <a:r>
              <a:rPr lang="en-US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khó</a:t>
            </a:r>
            <a:r>
              <a:rPr lang="en-US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cũng</a:t>
            </a:r>
            <a:r>
              <a:rPr lang="en-US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xảy</a:t>
            </a:r>
            <a:r>
              <a:rPr lang="en-US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sai</a:t>
            </a:r>
            <a:r>
              <a:rPr lang="en-US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sót</a:t>
            </a:r>
            <a:endParaRPr lang="en-US" sz="200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20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Trả</a:t>
            </a:r>
            <a:r>
              <a:rPr lang="en-US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20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Sở</a:t>
            </a:r>
            <a:r>
              <a:rPr lang="en-US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Giáo</a:t>
            </a:r>
            <a:r>
              <a:rPr lang="en-US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dục</a:t>
            </a:r>
            <a:r>
              <a:rPr lang="en-US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Đào</a:t>
            </a:r>
            <a:r>
              <a:rPr lang="en-US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xuất</a:t>
            </a:r>
            <a:r>
              <a:rPr lang="en-US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  <a:r>
              <a:rPr lang="en-US" sz="20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án</a:t>
            </a:r>
            <a:r>
              <a:rPr lang="en-US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914400" lvl="1" indent="-457200">
              <a:spcBef>
                <a:spcPts val="600"/>
              </a:spcBef>
              <a:spcAft>
                <a:spcPts val="600"/>
              </a:spcAft>
              <a:buAutoNum type="arabicPeriod"/>
            </a:pPr>
            <a:r>
              <a:rPr lang="en-US" sz="20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đơn</a:t>
            </a:r>
            <a:r>
              <a:rPr lang="en-US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vị</a:t>
            </a:r>
            <a:r>
              <a:rPr lang="en-US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tham</a:t>
            </a:r>
            <a:r>
              <a:rPr lang="en-US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gia</a:t>
            </a:r>
            <a:r>
              <a:rPr lang="en-US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tuyển</a:t>
            </a:r>
            <a:r>
              <a:rPr lang="en-US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2023-2024 </a:t>
            </a:r>
            <a:r>
              <a:rPr lang="en-US" sz="20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sẽ</a:t>
            </a:r>
            <a:r>
              <a:rPr lang="en-US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cử</a:t>
            </a:r>
            <a:r>
              <a:rPr lang="en-US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 </a:t>
            </a:r>
            <a:r>
              <a:rPr lang="en-US" sz="20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en-US" sz="20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lãnh</a:t>
            </a:r>
            <a:r>
              <a:rPr lang="en-US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đạo</a:t>
            </a:r>
            <a:r>
              <a:rPr lang="en-US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  <a:r>
              <a:rPr lang="en-US" sz="20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cán</a:t>
            </a:r>
            <a:r>
              <a:rPr lang="en-US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bộ</a:t>
            </a:r>
            <a:r>
              <a:rPr lang="en-US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phụ</a:t>
            </a:r>
            <a:r>
              <a:rPr lang="en-US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trách</a:t>
            </a:r>
            <a:r>
              <a:rPr lang="en-US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CNTT, </a:t>
            </a:r>
            <a:r>
              <a:rPr lang="en-US" sz="20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ngay</a:t>
            </a:r>
            <a:r>
              <a:rPr lang="en-US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hoàn</a:t>
            </a:r>
            <a:r>
              <a:rPr lang="en-US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rà</a:t>
            </a:r>
            <a:r>
              <a:rPr lang="en-US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soát</a:t>
            </a:r>
            <a:r>
              <a:rPr lang="en-US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dữ</a:t>
            </a:r>
            <a:r>
              <a:rPr lang="en-US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liệu</a:t>
            </a:r>
            <a:r>
              <a:rPr lang="en-US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Sở</a:t>
            </a:r>
            <a:r>
              <a:rPr lang="en-US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sẽ</a:t>
            </a:r>
            <a:r>
              <a:rPr lang="en-US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tiến</a:t>
            </a:r>
            <a:r>
              <a:rPr lang="en-US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mở</a:t>
            </a:r>
            <a:r>
              <a:rPr lang="en-US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cổng</a:t>
            </a:r>
            <a:r>
              <a:rPr lang="en-US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huấn</a:t>
            </a:r>
            <a:r>
              <a:rPr lang="en-US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cán</a:t>
            </a:r>
            <a:r>
              <a:rPr lang="en-US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bộ</a:t>
            </a:r>
            <a:r>
              <a:rPr lang="en-US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này</a:t>
            </a:r>
            <a:r>
              <a:rPr lang="en-US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0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Danh</a:t>
            </a:r>
            <a:r>
              <a:rPr lang="en-US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sách</a:t>
            </a:r>
            <a:r>
              <a:rPr lang="en-US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en-US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tin </a:t>
            </a:r>
            <a:r>
              <a:rPr lang="en-US" sz="20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cán</a:t>
            </a:r>
            <a:r>
              <a:rPr lang="en-US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bộ</a:t>
            </a:r>
            <a:r>
              <a:rPr lang="en-US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sẽ</a:t>
            </a:r>
            <a:r>
              <a:rPr lang="en-US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bố</a:t>
            </a:r>
            <a:r>
              <a:rPr lang="en-US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trang</a:t>
            </a:r>
            <a:r>
              <a:rPr lang="en-US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tuyển</a:t>
            </a:r>
            <a:r>
              <a:rPr lang="en-US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cấp</a:t>
            </a:r>
            <a:r>
              <a:rPr lang="en-US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PHHS </a:t>
            </a:r>
            <a:r>
              <a:rPr lang="en-US" sz="20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nhờ</a:t>
            </a:r>
            <a:r>
              <a:rPr lang="en-US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tư</a:t>
            </a:r>
            <a:r>
              <a:rPr lang="en-US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vấn</a:t>
            </a:r>
            <a:r>
              <a:rPr lang="en-US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hỗ</a:t>
            </a:r>
            <a:r>
              <a:rPr lang="en-US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trợ</a:t>
            </a:r>
            <a:r>
              <a:rPr lang="en-US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914400" lvl="1" indent="-457200">
              <a:spcBef>
                <a:spcPts val="600"/>
              </a:spcBef>
              <a:spcAft>
                <a:spcPts val="600"/>
              </a:spcAft>
              <a:buAutoNum type="arabicPeriod"/>
            </a:pPr>
            <a:r>
              <a:rPr lang="en-US" sz="20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hoàn</a:t>
            </a:r>
            <a:r>
              <a:rPr lang="en-US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huấn</a:t>
            </a:r>
            <a:r>
              <a:rPr lang="en-US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đơn</a:t>
            </a:r>
            <a:r>
              <a:rPr lang="en-US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vị</a:t>
            </a:r>
            <a:r>
              <a:rPr lang="en-US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Sở</a:t>
            </a:r>
            <a:r>
              <a:rPr lang="en-US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sẽ</a:t>
            </a:r>
            <a:r>
              <a:rPr lang="en-US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mở</a:t>
            </a:r>
            <a:r>
              <a:rPr lang="en-US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cổng</a:t>
            </a:r>
            <a:r>
              <a:rPr lang="en-US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PHHS </a:t>
            </a:r>
            <a:r>
              <a:rPr lang="en-US" sz="20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thử</a:t>
            </a:r>
            <a:r>
              <a:rPr lang="en-US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khoảng</a:t>
            </a:r>
            <a:r>
              <a:rPr lang="en-US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en-US" sz="20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tuần</a:t>
            </a:r>
            <a:r>
              <a:rPr lang="en-US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0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thời</a:t>
            </a:r>
            <a:r>
              <a:rPr lang="en-US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gian</a:t>
            </a:r>
            <a:r>
              <a:rPr lang="en-US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dữ</a:t>
            </a:r>
            <a:r>
              <a:rPr lang="en-US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liệu</a:t>
            </a:r>
            <a:r>
              <a:rPr lang="en-US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mới</a:t>
            </a:r>
            <a:r>
              <a:rPr lang="en-US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mới</a:t>
            </a:r>
            <a:r>
              <a:rPr lang="en-US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chính</a:t>
            </a:r>
            <a:r>
              <a:rPr lang="en-US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đăng</a:t>
            </a:r>
            <a:r>
              <a:rPr lang="en-US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ký</a:t>
            </a:r>
            <a:r>
              <a:rPr lang="en-US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1608749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753" y="83266"/>
            <a:ext cx="12066494" cy="625887"/>
          </a:xfrm>
          <a:solidFill>
            <a:schemeClr val="accent6">
              <a:lumMod val="50000"/>
            </a:schemeClr>
          </a:solidFill>
          <a:ln w="57150">
            <a:solidFill>
              <a:schemeClr val="bg1"/>
            </a:solidFill>
          </a:ln>
        </p:spPr>
        <p:txBody>
          <a:bodyPr anchor="ctr">
            <a:normAutofit/>
          </a:bodyPr>
          <a:lstStyle/>
          <a:p>
            <a:r>
              <a:rPr lang="en-US" sz="3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en-US" sz="36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Một</a:t>
            </a:r>
            <a:r>
              <a:rPr lang="en-US" sz="3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số</a:t>
            </a:r>
            <a:r>
              <a:rPr lang="en-US" sz="3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câu</a:t>
            </a:r>
            <a:r>
              <a:rPr lang="en-US" sz="3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hỏi</a:t>
            </a:r>
            <a:endParaRPr lang="en-US" sz="3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Rectangle: Rounded Corners 67">
            <a:extLst>
              <a:ext uri="{FF2B5EF4-FFF2-40B4-BE49-F238E27FC236}">
                <a16:creationId xmlns:a16="http://schemas.microsoft.com/office/drawing/2014/main" id="{6A144AA1-FB19-450A-BEB9-46B8050387BF}"/>
              </a:ext>
            </a:extLst>
          </p:cNvPr>
          <p:cNvSpPr/>
          <p:nvPr/>
        </p:nvSpPr>
        <p:spPr>
          <a:xfrm>
            <a:off x="271840" y="1064418"/>
            <a:ext cx="11336754" cy="5686425"/>
          </a:xfrm>
          <a:prstGeom prst="roundRect">
            <a:avLst>
              <a:gd name="adj" fmla="val 9684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18722" y="1170855"/>
            <a:ext cx="842990" cy="757062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5C309A5C-5DF5-4389-BC5E-C97ECD2B877C}"/>
              </a:ext>
            </a:extLst>
          </p:cNvPr>
          <p:cNvSpPr txBox="1"/>
          <p:nvPr/>
        </p:nvSpPr>
        <p:spPr>
          <a:xfrm>
            <a:off x="664652" y="704761"/>
            <a:ext cx="10551130" cy="446276"/>
          </a:xfrm>
          <a:prstGeom prst="rect">
            <a:avLst/>
          </a:prstGeom>
          <a:solidFill>
            <a:schemeClr val="bg1"/>
          </a:solidFill>
          <a:ln w="28575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3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SỞ GIÁO DỤC VÀ ĐÀO TẠO</a:t>
            </a:r>
            <a:endParaRPr lang="vi-VN" sz="23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Rectangle: Rounded Corners 92">
            <a:extLst>
              <a:ext uri="{FF2B5EF4-FFF2-40B4-BE49-F238E27FC236}">
                <a16:creationId xmlns:a16="http://schemas.microsoft.com/office/drawing/2014/main" id="{0B687264-B98C-4C01-B498-A7A163001A75}"/>
              </a:ext>
            </a:extLst>
          </p:cNvPr>
          <p:cNvSpPr/>
          <p:nvPr/>
        </p:nvSpPr>
        <p:spPr>
          <a:xfrm>
            <a:off x="271840" y="1947735"/>
            <a:ext cx="11115925" cy="4660235"/>
          </a:xfrm>
          <a:prstGeom prst="roundRect">
            <a:avLst/>
          </a:prstGeom>
          <a:solidFill>
            <a:srgbClr val="0C4B8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/>
            </a:pPr>
            <a:r>
              <a:rPr lang="en-US" sz="20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nay </a:t>
            </a:r>
            <a:r>
              <a:rPr lang="en-US" sz="20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hộ</a:t>
            </a:r>
            <a:r>
              <a:rPr lang="en-US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khẩu</a:t>
            </a:r>
            <a:r>
              <a:rPr lang="en-US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pháp</a:t>
            </a:r>
            <a:r>
              <a:rPr lang="en-US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tránh</a:t>
            </a:r>
            <a:r>
              <a:rPr lang="en-US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gian</a:t>
            </a:r>
            <a:r>
              <a:rPr lang="en-US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lận</a:t>
            </a:r>
            <a:r>
              <a:rPr lang="en-US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en-US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0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tuyển</a:t>
            </a:r>
            <a:r>
              <a:rPr lang="en-US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endParaRPr lang="en-US" sz="2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20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Trả</a:t>
            </a:r>
            <a:r>
              <a:rPr lang="en-US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20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pháp</a:t>
            </a:r>
            <a:r>
              <a:rPr lang="en-US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tham</a:t>
            </a:r>
            <a:r>
              <a:rPr lang="en-US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khảo</a:t>
            </a:r>
            <a:r>
              <a:rPr lang="en-US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0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tùy</a:t>
            </a:r>
            <a:r>
              <a:rPr lang="en-US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lang="en-US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địa</a:t>
            </a:r>
            <a:r>
              <a:rPr lang="en-US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  <a:r>
              <a:rPr lang="en-US" sz="20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pháp</a:t>
            </a:r>
            <a:r>
              <a:rPr lang="en-US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endParaRPr lang="en-US" sz="200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14400" lvl="1" indent="-457200">
              <a:spcBef>
                <a:spcPts val="600"/>
              </a:spcBef>
              <a:spcAft>
                <a:spcPts val="600"/>
              </a:spcAft>
              <a:buAutoNum type="arabicPeriod"/>
            </a:pPr>
            <a:r>
              <a:rPr lang="en-US" sz="20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Phối</a:t>
            </a:r>
            <a:r>
              <a:rPr lang="en-US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cán</a:t>
            </a:r>
            <a:r>
              <a:rPr lang="en-US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bộ</a:t>
            </a:r>
            <a:r>
              <a:rPr lang="en-US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 </a:t>
            </a:r>
            <a:r>
              <a:rPr lang="en-US" sz="20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phường</a:t>
            </a:r>
            <a:r>
              <a:rPr lang="en-US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xã</a:t>
            </a:r>
            <a:r>
              <a:rPr lang="en-US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cán</a:t>
            </a:r>
            <a:r>
              <a:rPr lang="en-US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bộ</a:t>
            </a:r>
            <a:r>
              <a:rPr lang="en-US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phổ</a:t>
            </a:r>
            <a:r>
              <a:rPr lang="en-US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cập</a:t>
            </a:r>
            <a:r>
              <a:rPr lang="en-US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rà</a:t>
            </a:r>
            <a:r>
              <a:rPr lang="en-US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soát</a:t>
            </a:r>
            <a:r>
              <a:rPr lang="en-US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thống</a:t>
            </a:r>
            <a:r>
              <a:rPr lang="en-US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kê</a:t>
            </a:r>
            <a:r>
              <a:rPr lang="en-US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dữ</a:t>
            </a:r>
            <a:r>
              <a:rPr lang="en-US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liệu</a:t>
            </a:r>
            <a:r>
              <a:rPr lang="en-US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tuổi</a:t>
            </a:r>
            <a:r>
              <a:rPr lang="en-US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từng</a:t>
            </a:r>
            <a:r>
              <a:rPr lang="en-US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khu</a:t>
            </a:r>
            <a:r>
              <a:rPr lang="en-US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vực</a:t>
            </a:r>
            <a:r>
              <a:rPr lang="en-US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địa</a:t>
            </a:r>
            <a:r>
              <a:rPr lang="en-US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lập</a:t>
            </a:r>
            <a:r>
              <a:rPr lang="en-US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danh</a:t>
            </a:r>
            <a:r>
              <a:rPr lang="en-US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sách</a:t>
            </a:r>
            <a:r>
              <a:rPr lang="en-US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xác</a:t>
            </a:r>
            <a:r>
              <a:rPr lang="en-US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phường</a:t>
            </a:r>
            <a:r>
              <a:rPr lang="en-US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xã</a:t>
            </a:r>
            <a:r>
              <a:rPr lang="en-US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tránh</a:t>
            </a:r>
            <a:r>
              <a:rPr lang="en-US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lang="en-US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trạng</a:t>
            </a:r>
            <a:r>
              <a:rPr lang="en-US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chạy</a:t>
            </a:r>
            <a:r>
              <a:rPr lang="en-US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tạm</a:t>
            </a:r>
            <a:r>
              <a:rPr lang="en-US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trú</a:t>
            </a:r>
            <a:r>
              <a:rPr lang="en-US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914400" lvl="1" indent="-457200">
              <a:spcBef>
                <a:spcPts val="600"/>
              </a:spcBef>
              <a:spcAft>
                <a:spcPts val="600"/>
              </a:spcAft>
              <a:buAutoNum type="arabicPeriod"/>
            </a:pPr>
            <a:r>
              <a:rPr lang="en-US" sz="20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Xây</a:t>
            </a:r>
            <a:r>
              <a:rPr lang="en-US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dựng</a:t>
            </a:r>
            <a:r>
              <a:rPr lang="en-US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0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đưa</a:t>
            </a:r>
            <a:r>
              <a:rPr lang="en-US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kế</a:t>
            </a:r>
            <a:r>
              <a:rPr lang="en-US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hoạch</a:t>
            </a:r>
            <a:r>
              <a:rPr lang="en-US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tuyển</a:t>
            </a:r>
            <a:r>
              <a:rPr lang="en-US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quy</a:t>
            </a:r>
            <a:r>
              <a:rPr lang="en-US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gian</a:t>
            </a:r>
            <a:r>
              <a:rPr lang="en-US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lận</a:t>
            </a:r>
            <a:r>
              <a:rPr lang="en-US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xác</a:t>
            </a:r>
            <a:r>
              <a:rPr lang="en-US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tạm</a:t>
            </a:r>
            <a:r>
              <a:rPr lang="en-US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trú</a:t>
            </a:r>
            <a:r>
              <a:rPr lang="en-US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0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sz="20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hối</a:t>
            </a:r>
            <a:r>
              <a:rPr lang="en-US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đơn</a:t>
            </a:r>
            <a:r>
              <a:rPr lang="en-US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vị</a:t>
            </a:r>
            <a:r>
              <a:rPr lang="en-US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cntt</a:t>
            </a:r>
            <a:r>
              <a:rPr lang="en-US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xây</a:t>
            </a:r>
            <a:r>
              <a:rPr lang="en-US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dựng</a:t>
            </a:r>
            <a:r>
              <a:rPr lang="en-US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mẫu</a:t>
            </a:r>
            <a:r>
              <a:rPr lang="en-US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thống</a:t>
            </a:r>
            <a:r>
              <a:rPr lang="en-US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kê</a:t>
            </a:r>
            <a:r>
              <a:rPr lang="en-US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rà</a:t>
            </a:r>
            <a:r>
              <a:rPr lang="en-US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soát</a:t>
            </a:r>
            <a:r>
              <a:rPr lang="en-US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mà</a:t>
            </a:r>
            <a:r>
              <a:rPr lang="en-US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en-US" sz="20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địa</a:t>
            </a:r>
            <a:r>
              <a:rPr lang="en-US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r>
              <a:rPr lang="en-US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hướng</a:t>
            </a:r>
            <a:r>
              <a:rPr lang="en-US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xử</a:t>
            </a:r>
            <a:r>
              <a:rPr lang="en-US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lý</a:t>
            </a:r>
            <a:r>
              <a:rPr lang="en-US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r>
              <a:rPr lang="en-US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tuyển</a:t>
            </a:r>
            <a:r>
              <a:rPr lang="en-US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xây</a:t>
            </a:r>
            <a:r>
              <a:rPr lang="en-US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dựng</a:t>
            </a:r>
            <a:r>
              <a:rPr lang="en-US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58258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3"/>
          <p:cNvSpPr>
            <a:spLocks noGrp="1"/>
          </p:cNvSpPr>
          <p:nvPr>
            <p:ph type="ctrTitle"/>
          </p:nvPr>
        </p:nvSpPr>
        <p:spPr>
          <a:xfrm>
            <a:off x="420253" y="2729449"/>
            <a:ext cx="11241487" cy="987077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</a:pPr>
            <a:r>
              <a:rPr lang="en-US" sz="4400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en-US" sz="4400" dirty="0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4400" dirty="0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HỆ THỐNG THỰC TẾ</a:t>
            </a:r>
            <a:endParaRPr lang="en-US" sz="3600" dirty="0"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itle 3">
            <a:extLst>
              <a:ext uri="{FF2B5EF4-FFF2-40B4-BE49-F238E27FC236}">
                <a16:creationId xmlns:a16="http://schemas.microsoft.com/office/drawing/2014/main" id="{4C24629B-B5E2-42B3-B515-015082FBE691}"/>
              </a:ext>
            </a:extLst>
          </p:cNvPr>
          <p:cNvSpPr txBox="1">
            <a:spLocks/>
          </p:cNvSpPr>
          <p:nvPr/>
        </p:nvSpPr>
        <p:spPr>
          <a:xfrm>
            <a:off x="3429898" y="318438"/>
            <a:ext cx="6915402" cy="75491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4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800" dirty="0" err="1" smtClean="0">
                <a:solidFill>
                  <a:srgbClr val="6078A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SỞ</a:t>
            </a:r>
            <a:r>
              <a:rPr lang="en-US" sz="1800" dirty="0" smtClean="0">
                <a:solidFill>
                  <a:srgbClr val="6078A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 smtClean="0">
                <a:solidFill>
                  <a:srgbClr val="6078A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GIÁO</a:t>
            </a:r>
            <a:r>
              <a:rPr lang="en-US" sz="1800" dirty="0" smtClean="0">
                <a:solidFill>
                  <a:srgbClr val="6078A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 smtClean="0">
                <a:solidFill>
                  <a:srgbClr val="6078A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DỤC</a:t>
            </a:r>
            <a:r>
              <a:rPr lang="en-US" sz="1800" dirty="0" smtClean="0">
                <a:solidFill>
                  <a:srgbClr val="6078A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 smtClean="0">
                <a:solidFill>
                  <a:srgbClr val="6078A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1800" dirty="0" smtClean="0">
                <a:solidFill>
                  <a:srgbClr val="6078A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 smtClean="0">
                <a:solidFill>
                  <a:srgbClr val="6078A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ĐÀO</a:t>
            </a:r>
            <a:r>
              <a:rPr lang="en-US" sz="1800" dirty="0" smtClean="0">
                <a:solidFill>
                  <a:srgbClr val="6078A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 smtClean="0">
                <a:solidFill>
                  <a:srgbClr val="6078A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sz="1800" dirty="0" smtClean="0">
                <a:solidFill>
                  <a:srgbClr val="6078A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 smtClean="0">
                <a:solidFill>
                  <a:srgbClr val="6078A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1800" dirty="0" smtClean="0">
                <a:solidFill>
                  <a:srgbClr val="6078A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 smtClean="0">
                <a:solidFill>
                  <a:srgbClr val="6078A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PHỐ</a:t>
            </a:r>
            <a:r>
              <a:rPr lang="en-US" sz="1800" dirty="0" smtClean="0">
                <a:solidFill>
                  <a:srgbClr val="6078A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 smtClean="0">
                <a:solidFill>
                  <a:srgbClr val="6078A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HỒ</a:t>
            </a:r>
            <a:r>
              <a:rPr lang="en-US" sz="1800" dirty="0" smtClean="0">
                <a:solidFill>
                  <a:srgbClr val="6078A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 smtClean="0">
                <a:solidFill>
                  <a:srgbClr val="6078A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CHÍ</a:t>
            </a:r>
            <a:r>
              <a:rPr lang="en-US" sz="1800" dirty="0" smtClean="0">
                <a:solidFill>
                  <a:srgbClr val="6078A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MINH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800" dirty="0" err="1" smtClean="0">
                <a:solidFill>
                  <a:srgbClr val="6078A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PHÒNG</a:t>
            </a:r>
            <a:r>
              <a:rPr lang="en-US" sz="1800" dirty="0" smtClean="0">
                <a:solidFill>
                  <a:srgbClr val="6078A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 smtClean="0">
                <a:solidFill>
                  <a:srgbClr val="6078A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KHẢO</a:t>
            </a:r>
            <a:r>
              <a:rPr lang="en-US" sz="1800" dirty="0" smtClean="0">
                <a:solidFill>
                  <a:srgbClr val="6078A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 smtClean="0">
                <a:solidFill>
                  <a:srgbClr val="6078A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THÍ</a:t>
            </a:r>
            <a:r>
              <a:rPr lang="en-US" sz="1800" dirty="0" smtClean="0">
                <a:solidFill>
                  <a:srgbClr val="6078A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 smtClean="0">
                <a:solidFill>
                  <a:srgbClr val="6078A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1800" dirty="0" smtClean="0">
                <a:solidFill>
                  <a:srgbClr val="6078A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 smtClean="0">
                <a:solidFill>
                  <a:srgbClr val="6078A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KIỂM</a:t>
            </a:r>
            <a:r>
              <a:rPr lang="en-US" sz="1800" dirty="0" smtClean="0">
                <a:solidFill>
                  <a:srgbClr val="6078A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 smtClean="0">
                <a:solidFill>
                  <a:srgbClr val="6078A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1800" dirty="0" smtClean="0">
                <a:solidFill>
                  <a:srgbClr val="6078A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 smtClean="0">
                <a:solidFill>
                  <a:srgbClr val="6078A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1800" dirty="0" smtClean="0">
                <a:solidFill>
                  <a:srgbClr val="6078A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 smtClean="0">
                <a:solidFill>
                  <a:srgbClr val="6078A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LƯỢNG</a:t>
            </a:r>
            <a:r>
              <a:rPr lang="en-US" sz="1800" dirty="0" smtClean="0">
                <a:solidFill>
                  <a:srgbClr val="6078A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 smtClean="0">
                <a:solidFill>
                  <a:srgbClr val="6078A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GIÁO</a:t>
            </a:r>
            <a:r>
              <a:rPr lang="en-US" sz="1800" dirty="0" smtClean="0">
                <a:solidFill>
                  <a:srgbClr val="6078A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 smtClean="0">
                <a:solidFill>
                  <a:srgbClr val="6078A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DỤC</a:t>
            </a:r>
            <a:endParaRPr lang="en-US" sz="1800" dirty="0">
              <a:solidFill>
                <a:srgbClr val="6078A7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43082" y="318438"/>
            <a:ext cx="986816" cy="10115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62055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3"/>
          <p:cNvSpPr>
            <a:spLocks noGrp="1"/>
          </p:cNvSpPr>
          <p:nvPr>
            <p:ph type="ctrTitle"/>
          </p:nvPr>
        </p:nvSpPr>
        <p:spPr>
          <a:xfrm>
            <a:off x="420253" y="2729449"/>
            <a:ext cx="11241487" cy="987077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</a:pPr>
            <a:r>
              <a:rPr lang="en-US" sz="4400" dirty="0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5. </a:t>
            </a:r>
            <a:r>
              <a:rPr lang="en-US" sz="4400" dirty="0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GÓP Ý VÀ GIẢI ĐÁP THẮC MẮC</a:t>
            </a:r>
            <a:endParaRPr lang="en-US" sz="3600" dirty="0"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itle 3">
            <a:extLst>
              <a:ext uri="{FF2B5EF4-FFF2-40B4-BE49-F238E27FC236}">
                <a16:creationId xmlns:a16="http://schemas.microsoft.com/office/drawing/2014/main" id="{4C24629B-B5E2-42B3-B515-015082FBE691}"/>
              </a:ext>
            </a:extLst>
          </p:cNvPr>
          <p:cNvSpPr txBox="1">
            <a:spLocks/>
          </p:cNvSpPr>
          <p:nvPr/>
        </p:nvSpPr>
        <p:spPr>
          <a:xfrm>
            <a:off x="3429898" y="318438"/>
            <a:ext cx="6915402" cy="75491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4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800" dirty="0" err="1" smtClean="0">
                <a:solidFill>
                  <a:srgbClr val="6078A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SỞ</a:t>
            </a:r>
            <a:r>
              <a:rPr lang="en-US" sz="1800" dirty="0" smtClean="0">
                <a:solidFill>
                  <a:srgbClr val="6078A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 smtClean="0">
                <a:solidFill>
                  <a:srgbClr val="6078A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GIÁO</a:t>
            </a:r>
            <a:r>
              <a:rPr lang="en-US" sz="1800" dirty="0" smtClean="0">
                <a:solidFill>
                  <a:srgbClr val="6078A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 smtClean="0">
                <a:solidFill>
                  <a:srgbClr val="6078A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DỤC</a:t>
            </a:r>
            <a:r>
              <a:rPr lang="en-US" sz="1800" dirty="0" smtClean="0">
                <a:solidFill>
                  <a:srgbClr val="6078A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 smtClean="0">
                <a:solidFill>
                  <a:srgbClr val="6078A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1800" dirty="0" smtClean="0">
                <a:solidFill>
                  <a:srgbClr val="6078A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 smtClean="0">
                <a:solidFill>
                  <a:srgbClr val="6078A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ĐÀO</a:t>
            </a:r>
            <a:r>
              <a:rPr lang="en-US" sz="1800" dirty="0" smtClean="0">
                <a:solidFill>
                  <a:srgbClr val="6078A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 smtClean="0">
                <a:solidFill>
                  <a:srgbClr val="6078A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sz="1800" dirty="0" smtClean="0">
                <a:solidFill>
                  <a:srgbClr val="6078A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 smtClean="0">
                <a:solidFill>
                  <a:srgbClr val="6078A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1800" dirty="0" smtClean="0">
                <a:solidFill>
                  <a:srgbClr val="6078A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 smtClean="0">
                <a:solidFill>
                  <a:srgbClr val="6078A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PHỐ</a:t>
            </a:r>
            <a:r>
              <a:rPr lang="en-US" sz="1800" dirty="0" smtClean="0">
                <a:solidFill>
                  <a:srgbClr val="6078A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 smtClean="0">
                <a:solidFill>
                  <a:srgbClr val="6078A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HỒ</a:t>
            </a:r>
            <a:r>
              <a:rPr lang="en-US" sz="1800" dirty="0" smtClean="0">
                <a:solidFill>
                  <a:srgbClr val="6078A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 smtClean="0">
                <a:solidFill>
                  <a:srgbClr val="6078A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CHÍ</a:t>
            </a:r>
            <a:r>
              <a:rPr lang="en-US" sz="1800" dirty="0" smtClean="0">
                <a:solidFill>
                  <a:srgbClr val="6078A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MINH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800" dirty="0" err="1" smtClean="0">
                <a:solidFill>
                  <a:srgbClr val="6078A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PHÒNG</a:t>
            </a:r>
            <a:r>
              <a:rPr lang="en-US" sz="1800" dirty="0" smtClean="0">
                <a:solidFill>
                  <a:srgbClr val="6078A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 smtClean="0">
                <a:solidFill>
                  <a:srgbClr val="6078A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KHẢO</a:t>
            </a:r>
            <a:r>
              <a:rPr lang="en-US" sz="1800" dirty="0" smtClean="0">
                <a:solidFill>
                  <a:srgbClr val="6078A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 smtClean="0">
                <a:solidFill>
                  <a:srgbClr val="6078A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THÍ</a:t>
            </a:r>
            <a:r>
              <a:rPr lang="en-US" sz="1800" dirty="0" smtClean="0">
                <a:solidFill>
                  <a:srgbClr val="6078A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 smtClean="0">
                <a:solidFill>
                  <a:srgbClr val="6078A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1800" dirty="0" smtClean="0">
                <a:solidFill>
                  <a:srgbClr val="6078A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 smtClean="0">
                <a:solidFill>
                  <a:srgbClr val="6078A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KIỂM</a:t>
            </a:r>
            <a:r>
              <a:rPr lang="en-US" sz="1800" dirty="0" smtClean="0">
                <a:solidFill>
                  <a:srgbClr val="6078A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 smtClean="0">
                <a:solidFill>
                  <a:srgbClr val="6078A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1800" dirty="0" smtClean="0">
                <a:solidFill>
                  <a:srgbClr val="6078A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 smtClean="0">
                <a:solidFill>
                  <a:srgbClr val="6078A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1800" dirty="0" smtClean="0">
                <a:solidFill>
                  <a:srgbClr val="6078A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 smtClean="0">
                <a:solidFill>
                  <a:srgbClr val="6078A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LƯỢNG</a:t>
            </a:r>
            <a:r>
              <a:rPr lang="en-US" sz="1800" dirty="0" smtClean="0">
                <a:solidFill>
                  <a:srgbClr val="6078A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 smtClean="0">
                <a:solidFill>
                  <a:srgbClr val="6078A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GIÁO</a:t>
            </a:r>
            <a:r>
              <a:rPr lang="en-US" sz="1800" dirty="0" smtClean="0">
                <a:solidFill>
                  <a:srgbClr val="6078A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 smtClean="0">
                <a:solidFill>
                  <a:srgbClr val="6078A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DỤC</a:t>
            </a:r>
            <a:endParaRPr lang="en-US" sz="1800" dirty="0">
              <a:solidFill>
                <a:srgbClr val="6078A7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43082" y="318438"/>
            <a:ext cx="986816" cy="10115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2566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anded Design Yellow 16x9">
  <a:themeElements>
    <a:clrScheme name="Banded_Design_Yellow">
      <a:dk1>
        <a:srgbClr val="323232"/>
      </a:dk1>
      <a:lt1>
        <a:sysClr val="window" lastClr="FFFFFF"/>
      </a:lt1>
      <a:dk2>
        <a:srgbClr val="000000"/>
      </a:dk2>
      <a:lt2>
        <a:srgbClr val="E5E8E8"/>
      </a:lt2>
      <a:accent1>
        <a:srgbClr val="FFCD36"/>
      </a:accent1>
      <a:accent2>
        <a:srgbClr val="F29E3E"/>
      </a:accent2>
      <a:accent3>
        <a:srgbClr val="83C546"/>
      </a:accent3>
      <a:accent4>
        <a:srgbClr val="52C1CA"/>
      </a:accent4>
      <a:accent5>
        <a:srgbClr val="7384CA"/>
      </a:accent5>
      <a:accent6>
        <a:srgbClr val="DA6A89"/>
      </a:accent6>
      <a:hlink>
        <a:srgbClr val="88CACA"/>
      </a:hlink>
      <a:folHlink>
        <a:srgbClr val="91A7CA"/>
      </a:folHlink>
    </a:clrScheme>
    <a:fontScheme name="Book Antiqua">
      <a:majorFont>
        <a:latin typeface="Book Antiqua"/>
        <a:ea typeface=""/>
        <a:cs typeface=""/>
      </a:majorFont>
      <a:minorFont>
        <a:latin typeface="Book Antiqu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Banded_Design_Yellow">
      <a:dk1>
        <a:srgbClr val="595959"/>
      </a:dk1>
      <a:lt1>
        <a:sysClr val="window" lastClr="FFFFFF"/>
      </a:lt1>
      <a:dk2>
        <a:srgbClr val="323232"/>
      </a:dk2>
      <a:lt2>
        <a:srgbClr val="E5E8E8"/>
      </a:lt2>
      <a:accent1>
        <a:srgbClr val="FFCD36"/>
      </a:accent1>
      <a:accent2>
        <a:srgbClr val="F29E3E"/>
      </a:accent2>
      <a:accent3>
        <a:srgbClr val="83C546"/>
      </a:accent3>
      <a:accent4>
        <a:srgbClr val="52C1CA"/>
      </a:accent4>
      <a:accent5>
        <a:srgbClr val="7384CA"/>
      </a:accent5>
      <a:accent6>
        <a:srgbClr val="DA6A89"/>
      </a:accent6>
      <a:hlink>
        <a:srgbClr val="88CACA"/>
      </a:hlink>
      <a:folHlink>
        <a:srgbClr val="91A7CA"/>
      </a:folHlink>
    </a:clrScheme>
    <a:fontScheme name="Book Antiqua">
      <a:majorFont>
        <a:latin typeface="Book Antiqua"/>
        <a:ea typeface=""/>
        <a:cs typeface=""/>
      </a:majorFont>
      <a:minorFont>
        <a:latin typeface="Book Antiqu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Banded_Design_Yellow">
      <a:dk1>
        <a:srgbClr val="595959"/>
      </a:dk1>
      <a:lt1>
        <a:sysClr val="window" lastClr="FFFFFF"/>
      </a:lt1>
      <a:dk2>
        <a:srgbClr val="323232"/>
      </a:dk2>
      <a:lt2>
        <a:srgbClr val="E5E8E8"/>
      </a:lt2>
      <a:accent1>
        <a:srgbClr val="FFCD36"/>
      </a:accent1>
      <a:accent2>
        <a:srgbClr val="F29E3E"/>
      </a:accent2>
      <a:accent3>
        <a:srgbClr val="83C546"/>
      </a:accent3>
      <a:accent4>
        <a:srgbClr val="52C1CA"/>
      </a:accent4>
      <a:accent5>
        <a:srgbClr val="7384CA"/>
      </a:accent5>
      <a:accent6>
        <a:srgbClr val="DA6A89"/>
      </a:accent6>
      <a:hlink>
        <a:srgbClr val="88CACA"/>
      </a:hlink>
      <a:folHlink>
        <a:srgbClr val="91A7CA"/>
      </a:folHlink>
    </a:clrScheme>
    <a:fontScheme name="Book Antiqua">
      <a:majorFont>
        <a:latin typeface="Book Antiqua"/>
        <a:ea typeface=""/>
        <a:cs typeface=""/>
      </a:majorFont>
      <a:minorFont>
        <a:latin typeface="Book Antiqu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866677B1-365E-411F-9971-C788BC29752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0</TotalTime>
  <Words>780</Words>
  <Application>Microsoft Office PowerPoint</Application>
  <PresentationFormat>Widescreen</PresentationFormat>
  <Paragraphs>66</Paragraphs>
  <Slides>10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Book Antiqua</vt:lpstr>
      <vt:lpstr>Times New Roman</vt:lpstr>
      <vt:lpstr>Wingdings</vt:lpstr>
      <vt:lpstr>Banded Design Yellow 16x9</vt:lpstr>
      <vt:lpstr>HỘI NGHỊ TẬP HUẤN, TRIỂN KHAI CÔNG TÁC TUYỂN SINH VÀO CÁC LỚP ĐẦU CẤP NĂM HỌC 2023-2024</vt:lpstr>
      <vt:lpstr>NỘI DUNG TRÌNH BÀY</vt:lpstr>
      <vt:lpstr>1. Vai trò</vt:lpstr>
      <vt:lpstr>1. Vai trò</vt:lpstr>
      <vt:lpstr>2. Các bước thực hiện</vt:lpstr>
      <vt:lpstr>3. Một số câu hỏi</vt:lpstr>
      <vt:lpstr>3. Một số câu hỏi</vt:lpstr>
      <vt:lpstr>4. HỆ THỐNG THỰC TẾ</vt:lpstr>
      <vt:lpstr>5. GÓP Ý VÀ GIẢI ĐÁP THẮC MẮC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2017-08-09T07:05:38Z</dcterms:created>
  <dcterms:modified xsi:type="dcterms:W3CDTF">2023-04-13T18:16:26Z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TC029009979991</vt:lpwstr>
  </property>
</Properties>
</file>